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8" r:id="rId1"/>
  </p:sldMasterIdLst>
  <p:notesMasterIdLst>
    <p:notesMasterId r:id="rId18"/>
  </p:notesMasterIdLst>
  <p:handoutMasterIdLst>
    <p:handoutMasterId r:id="rId19"/>
  </p:handoutMasterIdLst>
  <p:sldIdLst>
    <p:sldId id="256" r:id="rId2"/>
    <p:sldId id="257" r:id="rId3"/>
    <p:sldId id="258" r:id="rId4"/>
    <p:sldId id="259" r:id="rId5"/>
    <p:sldId id="260" r:id="rId6"/>
    <p:sldId id="261" r:id="rId7"/>
    <p:sldId id="263" r:id="rId8"/>
    <p:sldId id="264" r:id="rId9"/>
    <p:sldId id="273" r:id="rId10"/>
    <p:sldId id="265" r:id="rId11"/>
    <p:sldId id="266" r:id="rId12"/>
    <p:sldId id="267" r:id="rId13"/>
    <p:sldId id="269" r:id="rId14"/>
    <p:sldId id="270" r:id="rId15"/>
    <p:sldId id="268" r:id="rId16"/>
    <p:sldId id="271" r:id="rId17"/>
  </p:sldIdLst>
  <p:sldSz cx="9144000" cy="6858000" type="screen4x3"/>
  <p:notesSz cx="7099300" cy="10234613"/>
  <p:custDataLst>
    <p:tags r:id="rId20"/>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6605" autoAdjust="0"/>
  </p:normalViewPr>
  <p:slideViewPr>
    <p:cSldViewPr snapToGrid="0" snapToObjects="1">
      <p:cViewPr varScale="1">
        <p:scale>
          <a:sx n="65" d="100"/>
          <a:sy n="65" d="100"/>
        </p:scale>
        <p:origin x="-1188" y="-114"/>
      </p:cViewPr>
      <p:guideLst>
        <p:guide orient="horz" pos="2160"/>
        <p:guide pos="2880"/>
      </p:guideLst>
    </p:cSldViewPr>
  </p:slideViewPr>
  <p:notesTextViewPr>
    <p:cViewPr>
      <p:scale>
        <a:sx n="100" d="100"/>
        <a:sy n="100" d="100"/>
      </p:scale>
      <p:origin x="0" y="0"/>
    </p:cViewPr>
  </p:notesTextViewPr>
  <p:notesViewPr>
    <p:cSldViewPr snapToGrid="0" snapToObjects="1">
      <p:cViewPr varScale="1">
        <p:scale>
          <a:sx n="81" d="100"/>
          <a:sy n="81" d="100"/>
        </p:scale>
        <p:origin x="-2088" y="-102"/>
      </p:cViewPr>
      <p:guideLst>
        <p:guide orient="horz" pos="3224"/>
        <p:guide pos="2236"/>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3"/>
            <a:ext cx="3076363" cy="511731"/>
          </a:xfrm>
          <a:prstGeom prst="rect">
            <a:avLst/>
          </a:prstGeom>
        </p:spPr>
        <p:txBody>
          <a:bodyPr vert="horz" lIns="99040" tIns="49519" rIns="99040" bIns="49519" rtlCol="0"/>
          <a:lstStyle>
            <a:lvl1pPr algn="l">
              <a:defRPr sz="1300"/>
            </a:lvl1pPr>
          </a:lstStyle>
          <a:p>
            <a:r>
              <a:rPr lang="en-AU" sz="1500"/>
              <a:t>Digital Citizenship - School Presentation</a:t>
            </a:r>
            <a:endParaRPr lang="en-AU" sz="1500" dirty="0"/>
          </a:p>
        </p:txBody>
      </p:sp>
      <p:sp>
        <p:nvSpPr>
          <p:cNvPr id="3" name="Date Placeholder 2"/>
          <p:cNvSpPr>
            <a:spLocks noGrp="1"/>
          </p:cNvSpPr>
          <p:nvPr>
            <p:ph type="dt" sz="quarter" idx="1"/>
          </p:nvPr>
        </p:nvSpPr>
        <p:spPr>
          <a:xfrm>
            <a:off x="4021296" y="3"/>
            <a:ext cx="3076363" cy="511731"/>
          </a:xfrm>
          <a:prstGeom prst="rect">
            <a:avLst/>
          </a:prstGeom>
        </p:spPr>
        <p:txBody>
          <a:bodyPr vert="horz" lIns="99040" tIns="49519" rIns="99040" bIns="49519" rtlCol="0"/>
          <a:lstStyle>
            <a:lvl1pPr algn="r">
              <a:defRPr sz="1300"/>
            </a:lvl1pPr>
          </a:lstStyle>
          <a:p>
            <a:fld id="{F74EF936-940A-4601-AB48-8A4F393FB8D5}" type="datetimeFigureOut">
              <a:rPr lang="en-AU" smtClean="0"/>
              <a:pPr/>
              <a:t>02/12/2011</a:t>
            </a:fld>
            <a:endParaRPr lang="en-AU"/>
          </a:p>
        </p:txBody>
      </p:sp>
      <p:sp>
        <p:nvSpPr>
          <p:cNvPr id="4" name="Footer Placeholder 3"/>
          <p:cNvSpPr>
            <a:spLocks noGrp="1"/>
          </p:cNvSpPr>
          <p:nvPr>
            <p:ph type="ftr" sz="quarter" idx="2"/>
          </p:nvPr>
        </p:nvSpPr>
        <p:spPr>
          <a:xfrm>
            <a:off x="2" y="9721108"/>
            <a:ext cx="3076363" cy="511731"/>
          </a:xfrm>
          <a:prstGeom prst="rect">
            <a:avLst/>
          </a:prstGeom>
        </p:spPr>
        <p:txBody>
          <a:bodyPr vert="horz" lIns="99040" tIns="49519" rIns="99040" bIns="49519" rtlCol="0" anchor="b"/>
          <a:lstStyle>
            <a:lvl1pPr algn="l">
              <a:defRPr sz="1300"/>
            </a:lvl1pPr>
          </a:lstStyle>
          <a:p>
            <a:r>
              <a:rPr lang="en-AU" smtClean="0"/>
              <a:t>(c) 2011</a:t>
            </a:r>
            <a:endParaRPr lang="en-AU"/>
          </a:p>
        </p:txBody>
      </p:sp>
      <p:sp>
        <p:nvSpPr>
          <p:cNvPr id="5" name="Slide Number Placeholder 4"/>
          <p:cNvSpPr>
            <a:spLocks noGrp="1"/>
          </p:cNvSpPr>
          <p:nvPr>
            <p:ph type="sldNum" sz="quarter" idx="3"/>
          </p:nvPr>
        </p:nvSpPr>
        <p:spPr>
          <a:xfrm>
            <a:off x="4021296" y="9721108"/>
            <a:ext cx="3076363" cy="511731"/>
          </a:xfrm>
          <a:prstGeom prst="rect">
            <a:avLst/>
          </a:prstGeom>
        </p:spPr>
        <p:txBody>
          <a:bodyPr vert="horz" lIns="99040" tIns="49519" rIns="99040" bIns="49519" rtlCol="0" anchor="b"/>
          <a:lstStyle>
            <a:lvl1pPr algn="r">
              <a:defRPr sz="1300"/>
            </a:lvl1pPr>
          </a:lstStyle>
          <a:p>
            <a:r>
              <a:rPr lang="en-AU" sz="900" dirty="0"/>
              <a:t>© NSW Department of Education and Training, 2010. Page </a:t>
            </a:r>
            <a:fld id="{C1593DE1-B9D7-4F47-B181-9E46466359D2}" type="slidenum">
              <a:rPr lang="en-AU" sz="900"/>
              <a:pPr/>
              <a:t>‹#›</a:t>
            </a:fld>
            <a:endParaRPr lang="en-AU" sz="900" dirty="0"/>
          </a:p>
        </p:txBody>
      </p:sp>
      <p:pic>
        <p:nvPicPr>
          <p:cNvPr id="24578" name="Picture 2" descr="C:\Users\tgorrod\Desktop\NEALS.jpg"/>
          <p:cNvPicPr>
            <a:picLocks noChangeAspect="1" noChangeArrowheads="1"/>
          </p:cNvPicPr>
          <p:nvPr/>
        </p:nvPicPr>
        <p:blipFill>
          <a:blip r:embed="rId2"/>
          <a:srcRect/>
          <a:stretch>
            <a:fillRect/>
          </a:stretch>
        </p:blipFill>
        <p:spPr bwMode="auto">
          <a:xfrm>
            <a:off x="646306" y="9783446"/>
            <a:ext cx="788811" cy="298510"/>
          </a:xfrm>
          <a:prstGeom prst="rect">
            <a:avLst/>
          </a:prstGeom>
          <a:noFill/>
        </p:spPr>
      </p:pic>
    </p:spTree>
    <p:extLst>
      <p:ext uri="{BB962C8B-B14F-4D97-AF65-F5344CB8AC3E}">
        <p14:creationId xmlns:p14="http://schemas.microsoft.com/office/powerpoint/2010/main" val="938114919"/>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3"/>
            <a:ext cx="3076363" cy="511731"/>
          </a:xfrm>
          <a:prstGeom prst="rect">
            <a:avLst/>
          </a:prstGeom>
        </p:spPr>
        <p:txBody>
          <a:bodyPr vert="horz" lIns="99040" tIns="49519" rIns="99040" bIns="49519" rtlCol="0"/>
          <a:lstStyle>
            <a:lvl1pPr algn="l">
              <a:defRPr sz="1300"/>
            </a:lvl1pPr>
          </a:lstStyle>
          <a:p>
            <a:r>
              <a:rPr lang="en-AU" smtClean="0"/>
              <a:t>Digital Citizenship - School Presentation</a:t>
            </a:r>
            <a:endParaRPr lang="en-AU" dirty="0"/>
          </a:p>
        </p:txBody>
      </p:sp>
      <p:sp>
        <p:nvSpPr>
          <p:cNvPr id="3" name="Date Placeholder 2"/>
          <p:cNvSpPr>
            <a:spLocks noGrp="1"/>
          </p:cNvSpPr>
          <p:nvPr>
            <p:ph type="dt" idx="1"/>
          </p:nvPr>
        </p:nvSpPr>
        <p:spPr>
          <a:xfrm>
            <a:off x="4021296" y="3"/>
            <a:ext cx="3076363" cy="511731"/>
          </a:xfrm>
          <a:prstGeom prst="rect">
            <a:avLst/>
          </a:prstGeom>
        </p:spPr>
        <p:txBody>
          <a:bodyPr vert="horz" lIns="99040" tIns="49519" rIns="99040" bIns="49519" rtlCol="0"/>
          <a:lstStyle>
            <a:lvl1pPr algn="r">
              <a:defRPr sz="1300"/>
            </a:lvl1pPr>
          </a:lstStyle>
          <a:p>
            <a:fld id="{847E9814-3E7B-4245-AADD-3797B0CDE1F7}" type="datetimeFigureOut">
              <a:rPr lang="en-AU" smtClean="0"/>
              <a:pPr/>
              <a:t>02/12/2011</a:t>
            </a:fld>
            <a:endParaRPr lang="en-AU"/>
          </a:p>
        </p:txBody>
      </p:sp>
      <p:sp>
        <p:nvSpPr>
          <p:cNvPr id="5" name="Notes Placeholder 4"/>
          <p:cNvSpPr>
            <a:spLocks noGrp="1"/>
          </p:cNvSpPr>
          <p:nvPr>
            <p:ph type="body" sz="quarter" idx="3"/>
          </p:nvPr>
        </p:nvSpPr>
        <p:spPr>
          <a:xfrm>
            <a:off x="709930" y="3332813"/>
            <a:ext cx="5679440" cy="6134207"/>
          </a:xfrm>
          <a:prstGeom prst="rect">
            <a:avLst/>
          </a:prstGeom>
        </p:spPr>
        <p:txBody>
          <a:bodyPr vert="horz" lIns="99040" tIns="49519" rIns="99040" bIns="4951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2" y="9721108"/>
            <a:ext cx="3076363" cy="511731"/>
          </a:xfrm>
          <a:prstGeom prst="rect">
            <a:avLst/>
          </a:prstGeom>
        </p:spPr>
        <p:txBody>
          <a:bodyPr vert="horz" lIns="99040" tIns="49519" rIns="99040" bIns="49519" rtlCol="0" anchor="b"/>
          <a:lstStyle>
            <a:lvl1pPr algn="l">
              <a:defRPr sz="1300"/>
            </a:lvl1pPr>
          </a:lstStyle>
          <a:p>
            <a:r>
              <a:rPr lang="en-AU" smtClean="0"/>
              <a:t>(c) 2011</a:t>
            </a:r>
            <a:endParaRPr lang="en-AU" dirty="0"/>
          </a:p>
        </p:txBody>
      </p:sp>
      <p:sp>
        <p:nvSpPr>
          <p:cNvPr id="7" name="Slide Number Placeholder 6"/>
          <p:cNvSpPr>
            <a:spLocks noGrp="1"/>
          </p:cNvSpPr>
          <p:nvPr>
            <p:ph type="sldNum" sz="quarter" idx="5"/>
          </p:nvPr>
        </p:nvSpPr>
        <p:spPr>
          <a:xfrm>
            <a:off x="3446497" y="9721108"/>
            <a:ext cx="3651160" cy="511731"/>
          </a:xfrm>
          <a:prstGeom prst="rect">
            <a:avLst/>
          </a:prstGeom>
        </p:spPr>
        <p:txBody>
          <a:bodyPr vert="horz" lIns="99040" tIns="49519" rIns="99040" bIns="49519" rtlCol="0" anchor="b"/>
          <a:lstStyle>
            <a:lvl1pPr algn="r">
              <a:defRPr sz="1100"/>
            </a:lvl1pPr>
          </a:lstStyle>
          <a:p>
            <a:r>
              <a:rPr lang="en-AU" dirty="0" smtClean="0"/>
              <a:t>© NSW Department of Education and Training, 2010. Page</a:t>
            </a:r>
            <a:fld id="{A038F756-F509-47F1-9902-799BE743D37B}" type="slidenum">
              <a:rPr lang="en-AU" smtClean="0"/>
              <a:pPr/>
              <a:t>‹#›</a:t>
            </a:fld>
            <a:endParaRPr lang="en-AU" dirty="0"/>
          </a:p>
        </p:txBody>
      </p:sp>
      <p:pic>
        <p:nvPicPr>
          <p:cNvPr id="12289" name="Picture 1" descr="C:\Users\tgorrod\Desktop\NEALS.jpg"/>
          <p:cNvPicPr>
            <a:picLocks noChangeAspect="1" noChangeArrowheads="1"/>
          </p:cNvPicPr>
          <p:nvPr/>
        </p:nvPicPr>
        <p:blipFill>
          <a:blip r:embed="rId2"/>
          <a:srcRect/>
          <a:stretch>
            <a:fillRect/>
          </a:stretch>
        </p:blipFill>
        <p:spPr bwMode="auto">
          <a:xfrm>
            <a:off x="1217729" y="9864610"/>
            <a:ext cx="657343" cy="248757"/>
          </a:xfrm>
          <a:prstGeom prst="rect">
            <a:avLst/>
          </a:prstGeom>
          <a:noFill/>
        </p:spPr>
      </p:pic>
      <p:sp>
        <p:nvSpPr>
          <p:cNvPr id="9" name="Slide Image Placeholder 8"/>
          <p:cNvSpPr>
            <a:spLocks noGrp="1" noRot="1" noChangeAspect="1"/>
          </p:cNvSpPr>
          <p:nvPr>
            <p:ph type="sldImg" idx="2"/>
          </p:nvPr>
        </p:nvSpPr>
        <p:spPr>
          <a:xfrm>
            <a:off x="700088" y="768350"/>
            <a:ext cx="2852737" cy="2139950"/>
          </a:xfrm>
          <a:prstGeom prst="rect">
            <a:avLst/>
          </a:prstGeom>
          <a:noFill/>
          <a:ln w="12700">
            <a:solidFill>
              <a:prstClr val="black"/>
            </a:solidFill>
          </a:ln>
        </p:spPr>
        <p:txBody>
          <a:bodyPr vert="horz" lIns="99040" tIns="49519" rIns="99040" bIns="49519" rtlCol="0" anchor="ctr"/>
          <a:lstStyle/>
          <a:p>
            <a:endParaRPr lang="en-AU"/>
          </a:p>
        </p:txBody>
      </p:sp>
    </p:spTree>
    <p:extLst>
      <p:ext uri="{BB962C8B-B14F-4D97-AF65-F5344CB8AC3E}">
        <p14:creationId xmlns:p14="http://schemas.microsoft.com/office/powerpoint/2010/main" val="938086988"/>
      </p:ext>
    </p:extLst>
  </p:cSld>
  <p:clrMap bg1="lt1" tx1="dk1" bg2="lt2" tx2="dk2" accent1="accent1" accent2="accent2" accent3="accent3" accent4="accent4" accent5="accent5" accent6="accent6" hlink="hlink" folHlink="folHlink"/>
  <p:hf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tale.edu.au/"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www.youtube.com/watch?v=vC928e629iM"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prezi.com/cesxdf3f-f8q/shifting-from-cyber-bully-to-digital-citizen/" TargetMode="External"/><Relationship Id="rId2" Type="http://schemas.openxmlformats.org/officeDocument/2006/relationships/slide" Target="../slides/slide7.xml"/><Relationship Id="rId1" Type="http://schemas.openxmlformats.org/officeDocument/2006/relationships/notesMaster" Target="../notesMasters/notesMaster1.xml"/><Relationship Id="rId4" Type="http://schemas.openxmlformats.org/officeDocument/2006/relationships/hyperlink" Target="http://www.digitalcitizenship.nsw.edu.au/Sec_Splash/documents/domains_and_themes.pdf" TargetMode="Externa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93725" y="768350"/>
            <a:ext cx="3157538" cy="2368550"/>
          </a:xfrm>
          <a:prstGeom prst="rect">
            <a:avLst/>
          </a:prstGeom>
        </p:spPr>
      </p:sp>
      <p:sp>
        <p:nvSpPr>
          <p:cNvPr id="3" name="Notes Placeholder 2"/>
          <p:cNvSpPr>
            <a:spLocks noGrp="1"/>
          </p:cNvSpPr>
          <p:nvPr>
            <p:ph type="body" idx="1"/>
          </p:nvPr>
        </p:nvSpPr>
        <p:spPr/>
        <p:txBody>
          <a:bodyPr>
            <a:normAutofit/>
          </a:bodyPr>
          <a:lstStyle/>
          <a:p>
            <a:r>
              <a:rPr lang="en-AU" dirty="0" smtClean="0"/>
              <a:t>Introductory slide</a:t>
            </a:r>
            <a:endParaRPr lang="en-AU" dirty="0"/>
          </a:p>
        </p:txBody>
      </p:sp>
      <p:sp>
        <p:nvSpPr>
          <p:cNvPr id="4" name="Slide Number Placeholder 3"/>
          <p:cNvSpPr>
            <a:spLocks noGrp="1"/>
          </p:cNvSpPr>
          <p:nvPr>
            <p:ph type="sldNum" sz="quarter" idx="10"/>
          </p:nvPr>
        </p:nvSpPr>
        <p:spPr/>
        <p:txBody>
          <a:bodyPr/>
          <a:lstStyle/>
          <a:p>
            <a:fld id="{A038F756-F509-47F1-9902-799BE743D37B}" type="slidenum">
              <a:rPr lang="en-AU" smtClean="0"/>
              <a:pPr/>
              <a:t>1</a:t>
            </a:fld>
            <a:endParaRPr lang="en-AU"/>
          </a:p>
        </p:txBody>
      </p:sp>
      <p:sp>
        <p:nvSpPr>
          <p:cNvPr id="5" name="Footer Placeholder 4"/>
          <p:cNvSpPr>
            <a:spLocks noGrp="1"/>
          </p:cNvSpPr>
          <p:nvPr>
            <p:ph type="ftr" sz="quarter" idx="11"/>
          </p:nvPr>
        </p:nvSpPr>
        <p:spPr/>
        <p:txBody>
          <a:bodyPr/>
          <a:lstStyle/>
          <a:p>
            <a:r>
              <a:rPr lang="en-AU" smtClean="0"/>
              <a:t>(c) 2011</a:t>
            </a:r>
            <a:endParaRPr lang="en-AU" dirty="0"/>
          </a:p>
        </p:txBody>
      </p:sp>
      <p:sp>
        <p:nvSpPr>
          <p:cNvPr id="6" name="Header Placeholder 5"/>
          <p:cNvSpPr>
            <a:spLocks noGrp="1"/>
          </p:cNvSpPr>
          <p:nvPr>
            <p:ph type="hdr" sz="quarter" idx="12"/>
          </p:nvPr>
        </p:nvSpPr>
        <p:spPr/>
        <p:txBody>
          <a:bodyPr/>
          <a:lstStyle/>
          <a:p>
            <a:r>
              <a:rPr lang="en-AU" smtClean="0"/>
              <a:t>Digital Citizenship - School Presentation</a:t>
            </a:r>
            <a:endParaRPr lang="en-AU"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93725" y="768350"/>
            <a:ext cx="3157538" cy="2368550"/>
          </a:xfrm>
          <a:prstGeom prst="rect">
            <a:avLst/>
          </a:prstGeom>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dirty="0" smtClean="0"/>
              <a:t>The lessons take the form of laptop wraps, which have been </a:t>
            </a:r>
            <a:r>
              <a:rPr lang="en-AU" baseline="0" dirty="0" smtClean="0"/>
              <a:t>developed to support the Digital Education Revolution. There are already more than 130 available online from </a:t>
            </a:r>
            <a:r>
              <a:rPr lang="en-AU" sz="1200" u="sng" kern="1200" dirty="0" smtClean="0">
                <a:solidFill>
                  <a:schemeClr val="tx1"/>
                </a:solidFill>
                <a:effectLst/>
                <a:latin typeface="+mn-lt"/>
                <a:ea typeface="+mn-ea"/>
                <a:cs typeface="+mn-cs"/>
                <a:hlinkClick r:id="rId3"/>
              </a:rPr>
              <a:t>http://tale.edu.au</a:t>
            </a:r>
            <a:r>
              <a:rPr lang="en-AU" baseline="0" dirty="0" smtClean="0"/>
              <a:t>. </a:t>
            </a:r>
            <a:r>
              <a:rPr lang="en-AU" baseline="0" dirty="0" smtClean="0"/>
              <a:t>They provide lesson resources and online learning ideas in all key learning areas. For Digital Citizenship there are nine Stage 4 wraps and nine Stage 5 wraps, each taking about an hour to complete. Each wrap includes activities for students as well as online information to explore on the relevant topic.</a:t>
            </a:r>
          </a:p>
        </p:txBody>
      </p:sp>
      <p:sp>
        <p:nvSpPr>
          <p:cNvPr id="4" name="Slide Number Placeholder 3"/>
          <p:cNvSpPr>
            <a:spLocks noGrp="1"/>
          </p:cNvSpPr>
          <p:nvPr>
            <p:ph type="sldNum" sz="quarter" idx="10"/>
          </p:nvPr>
        </p:nvSpPr>
        <p:spPr/>
        <p:txBody>
          <a:bodyPr/>
          <a:lstStyle/>
          <a:p>
            <a:fld id="{6AAB6D9F-167B-4048-B358-D9B38A3D0833}" type="slidenum">
              <a:rPr lang="en-AU" smtClean="0"/>
              <a:pPr/>
              <a:t>10</a:t>
            </a:fld>
            <a:endParaRPr lang="en-AU"/>
          </a:p>
        </p:txBody>
      </p:sp>
      <p:sp>
        <p:nvSpPr>
          <p:cNvPr id="5" name="Footer Placeholder 4"/>
          <p:cNvSpPr>
            <a:spLocks noGrp="1"/>
          </p:cNvSpPr>
          <p:nvPr>
            <p:ph type="ftr" sz="quarter" idx="11"/>
          </p:nvPr>
        </p:nvSpPr>
        <p:spPr/>
        <p:txBody>
          <a:bodyPr/>
          <a:lstStyle/>
          <a:p>
            <a:r>
              <a:rPr lang="en-AU" smtClean="0"/>
              <a:t>(c) 2011</a:t>
            </a:r>
            <a:endParaRPr lang="en-AU" dirty="0"/>
          </a:p>
        </p:txBody>
      </p:sp>
      <p:sp>
        <p:nvSpPr>
          <p:cNvPr id="6" name="Header Placeholder 5"/>
          <p:cNvSpPr>
            <a:spLocks noGrp="1"/>
          </p:cNvSpPr>
          <p:nvPr>
            <p:ph type="hdr" sz="quarter" idx="12"/>
          </p:nvPr>
        </p:nvSpPr>
        <p:spPr/>
        <p:txBody>
          <a:bodyPr/>
          <a:lstStyle/>
          <a:p>
            <a:r>
              <a:rPr lang="en-AU" smtClean="0"/>
              <a:t>Digital Citizenship - School Presentation</a:t>
            </a:r>
            <a:endParaRPr lang="en-AU"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93725" y="768350"/>
            <a:ext cx="3157538" cy="2368550"/>
          </a:xfrm>
          <a:prstGeom prst="rect">
            <a:avLst/>
          </a:prstGeom>
        </p:spPr>
      </p:sp>
      <p:sp>
        <p:nvSpPr>
          <p:cNvPr id="3" name="Notes Placeholder 2"/>
          <p:cNvSpPr>
            <a:spLocks noGrp="1"/>
          </p:cNvSpPr>
          <p:nvPr>
            <p:ph type="body" idx="1"/>
          </p:nvPr>
        </p:nvSpPr>
        <p:spPr/>
        <p:txBody>
          <a:bodyPr>
            <a:normAutofit/>
          </a:bodyPr>
          <a:lstStyle/>
          <a:p>
            <a:pPr defTabSz="990392"/>
            <a:r>
              <a:rPr lang="en-AU" sz="1300" dirty="0"/>
              <a:t>Digital Dilemma is a Stage 5 game in the </a:t>
            </a:r>
            <a:r>
              <a:rPr lang="en-AU" sz="1300" i="1" dirty="0"/>
              <a:t>Mystery Matters</a:t>
            </a:r>
            <a:r>
              <a:rPr lang="en-AU" sz="1300" dirty="0"/>
              <a:t> series that has students facing a series of challenges related to social networking while at a music festival. Students learn about safe and effective use of social networking and online gaming along the way.  It includes a mock-up social networking site called </a:t>
            </a:r>
            <a:r>
              <a:rPr lang="en-AU" sz="1300" i="1" dirty="0" err="1"/>
              <a:t>Tracebook</a:t>
            </a:r>
            <a:r>
              <a:rPr lang="en-AU" sz="1300" dirty="0"/>
              <a:t>  where students learn about privacy settings.</a:t>
            </a:r>
          </a:p>
          <a:p>
            <a:endParaRPr lang="en-AU" sz="1300" dirty="0"/>
          </a:p>
          <a:p>
            <a:pPr defTabSz="990392"/>
            <a:r>
              <a:rPr lang="en-AU" sz="1300" dirty="0"/>
              <a:t>Party Planner is a game for Stage 3-4 students in the </a:t>
            </a:r>
            <a:r>
              <a:rPr lang="en-AU" sz="1300" i="1" dirty="0"/>
              <a:t>Mystery Matters</a:t>
            </a:r>
            <a:r>
              <a:rPr lang="en-AU" sz="1300" dirty="0"/>
              <a:t> series that has students facing a series of challenges related to the use of technology to organise all aspects of a fancy dress birthday party. Students in the game enlist two friends, </a:t>
            </a:r>
            <a:r>
              <a:rPr lang="en-AU" sz="1300" dirty="0" err="1"/>
              <a:t>Teora</a:t>
            </a:r>
            <a:r>
              <a:rPr lang="en-AU" sz="1300" dirty="0"/>
              <a:t> and Jay, to help organise the event, send out invitations, download music to play and hire a costume to wear. After the party, decisions need to be made about what photos to upload to the imaginary social networking site, Cyber Zone Café.</a:t>
            </a:r>
          </a:p>
          <a:p>
            <a:endParaRPr lang="en-AU" sz="1300" dirty="0"/>
          </a:p>
        </p:txBody>
      </p:sp>
      <p:sp>
        <p:nvSpPr>
          <p:cNvPr id="4" name="Slide Number Placeholder 3"/>
          <p:cNvSpPr>
            <a:spLocks noGrp="1"/>
          </p:cNvSpPr>
          <p:nvPr>
            <p:ph type="sldNum" sz="quarter" idx="10"/>
          </p:nvPr>
        </p:nvSpPr>
        <p:spPr/>
        <p:txBody>
          <a:bodyPr/>
          <a:lstStyle/>
          <a:p>
            <a:fld id="{6AAB6D9F-167B-4048-B358-D9B38A3D0833}" type="slidenum">
              <a:rPr lang="en-AU" smtClean="0"/>
              <a:pPr/>
              <a:t>11</a:t>
            </a:fld>
            <a:endParaRPr lang="en-AU"/>
          </a:p>
        </p:txBody>
      </p:sp>
      <p:sp>
        <p:nvSpPr>
          <p:cNvPr id="5" name="Footer Placeholder 4"/>
          <p:cNvSpPr>
            <a:spLocks noGrp="1"/>
          </p:cNvSpPr>
          <p:nvPr>
            <p:ph type="ftr" sz="quarter" idx="11"/>
          </p:nvPr>
        </p:nvSpPr>
        <p:spPr/>
        <p:txBody>
          <a:bodyPr/>
          <a:lstStyle/>
          <a:p>
            <a:r>
              <a:rPr lang="en-AU" smtClean="0"/>
              <a:t>(c) 2011</a:t>
            </a:r>
            <a:endParaRPr lang="en-AU" dirty="0"/>
          </a:p>
        </p:txBody>
      </p:sp>
      <p:sp>
        <p:nvSpPr>
          <p:cNvPr id="6" name="Header Placeholder 5"/>
          <p:cNvSpPr>
            <a:spLocks noGrp="1"/>
          </p:cNvSpPr>
          <p:nvPr>
            <p:ph type="hdr" sz="quarter" idx="12"/>
          </p:nvPr>
        </p:nvSpPr>
        <p:spPr/>
        <p:txBody>
          <a:bodyPr/>
          <a:lstStyle/>
          <a:p>
            <a:r>
              <a:rPr lang="en-AU" smtClean="0"/>
              <a:t>Digital Citizenship - School Presentation</a:t>
            </a:r>
            <a:endParaRPr lang="en-AU"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93725" y="768350"/>
            <a:ext cx="3157538" cy="2368550"/>
          </a:xfrm>
          <a:prstGeom prst="rect">
            <a:avLst/>
          </a:prstGeom>
        </p:spPr>
      </p:sp>
      <p:sp>
        <p:nvSpPr>
          <p:cNvPr id="3" name="Notes Placeholder 2"/>
          <p:cNvSpPr>
            <a:spLocks noGrp="1"/>
          </p:cNvSpPr>
          <p:nvPr>
            <p:ph type="body" idx="1"/>
          </p:nvPr>
        </p:nvSpPr>
        <p:spPr/>
        <p:txBody>
          <a:bodyPr>
            <a:normAutofit/>
          </a:bodyPr>
          <a:lstStyle/>
          <a:p>
            <a:r>
              <a:rPr lang="en-AU" dirty="0" smtClean="0"/>
              <a:t>These videos provide excellent stimulus for lessons during the course as well as being</a:t>
            </a:r>
            <a:r>
              <a:rPr lang="en-AU" baseline="0" dirty="0" smtClean="0"/>
              <a:t> useful</a:t>
            </a:r>
            <a:r>
              <a:rPr lang="en-AU" dirty="0" smtClean="0"/>
              <a:t> for discussion with students, teachers and parents.</a:t>
            </a:r>
            <a:endParaRPr lang="en-AU" dirty="0"/>
          </a:p>
        </p:txBody>
      </p:sp>
      <p:sp>
        <p:nvSpPr>
          <p:cNvPr id="4" name="Slide Number Placeholder 3"/>
          <p:cNvSpPr>
            <a:spLocks noGrp="1"/>
          </p:cNvSpPr>
          <p:nvPr>
            <p:ph type="sldNum" sz="quarter" idx="10"/>
          </p:nvPr>
        </p:nvSpPr>
        <p:spPr/>
        <p:txBody>
          <a:bodyPr/>
          <a:lstStyle/>
          <a:p>
            <a:fld id="{6AAB6D9F-167B-4048-B358-D9B38A3D0833}" type="slidenum">
              <a:rPr lang="en-AU" smtClean="0"/>
              <a:pPr/>
              <a:t>12</a:t>
            </a:fld>
            <a:endParaRPr lang="en-AU"/>
          </a:p>
        </p:txBody>
      </p:sp>
      <p:sp>
        <p:nvSpPr>
          <p:cNvPr id="5" name="Footer Placeholder 4"/>
          <p:cNvSpPr>
            <a:spLocks noGrp="1"/>
          </p:cNvSpPr>
          <p:nvPr>
            <p:ph type="ftr" sz="quarter" idx="11"/>
          </p:nvPr>
        </p:nvSpPr>
        <p:spPr/>
        <p:txBody>
          <a:bodyPr/>
          <a:lstStyle/>
          <a:p>
            <a:r>
              <a:rPr lang="en-AU" smtClean="0"/>
              <a:t>(c) 2011</a:t>
            </a:r>
            <a:endParaRPr lang="en-AU" dirty="0"/>
          </a:p>
        </p:txBody>
      </p:sp>
      <p:sp>
        <p:nvSpPr>
          <p:cNvPr id="6" name="Header Placeholder 5"/>
          <p:cNvSpPr>
            <a:spLocks noGrp="1"/>
          </p:cNvSpPr>
          <p:nvPr>
            <p:ph type="hdr" sz="quarter" idx="12"/>
          </p:nvPr>
        </p:nvSpPr>
        <p:spPr/>
        <p:txBody>
          <a:bodyPr/>
          <a:lstStyle/>
          <a:p>
            <a:r>
              <a:rPr lang="en-AU" smtClean="0"/>
              <a:t>Digital Citizenship - School Presentation</a:t>
            </a:r>
            <a:endParaRPr lang="en-AU"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93725" y="768350"/>
            <a:ext cx="3157538" cy="2368550"/>
          </a:xfrm>
          <a:prstGeom prst="rect">
            <a:avLst/>
          </a:prstGeom>
        </p:spPr>
      </p:sp>
      <p:sp>
        <p:nvSpPr>
          <p:cNvPr id="3" name="Notes Placeholder 2"/>
          <p:cNvSpPr>
            <a:spLocks noGrp="1"/>
          </p:cNvSpPr>
          <p:nvPr>
            <p:ph type="body" idx="1"/>
          </p:nvPr>
        </p:nvSpPr>
        <p:spPr/>
        <p:txBody>
          <a:bodyPr>
            <a:normAutofit/>
          </a:bodyPr>
          <a:lstStyle/>
          <a:p>
            <a:r>
              <a:rPr lang="en-AU" dirty="0" smtClean="0"/>
              <a:t>Click the picture to</a:t>
            </a:r>
            <a:r>
              <a:rPr lang="en-AU" baseline="0" dirty="0" smtClean="0"/>
              <a:t> navigate to this parent guide. It contains valuable information for students, teachers and parents. </a:t>
            </a:r>
            <a:r>
              <a:rPr lang="en-AU" i="0" baseline="0" dirty="0" smtClean="0"/>
              <a:t>The </a:t>
            </a:r>
            <a:r>
              <a:rPr lang="en-AU" i="1" baseline="0" dirty="0" smtClean="0"/>
              <a:t>Technology </a:t>
            </a:r>
            <a:r>
              <a:rPr lang="en-AU" i="0" baseline="0" dirty="0" smtClean="0"/>
              <a:t>section on the </a:t>
            </a:r>
            <a:r>
              <a:rPr lang="en-AU" i="1" baseline="0" dirty="0" smtClean="0"/>
              <a:t>School A to Z </a:t>
            </a:r>
            <a:r>
              <a:rPr lang="en-AU" i="0" baseline="0" dirty="0" smtClean="0"/>
              <a:t>website has lots of good information too.</a:t>
            </a:r>
            <a:endParaRPr lang="en-AU" dirty="0"/>
          </a:p>
        </p:txBody>
      </p:sp>
      <p:sp>
        <p:nvSpPr>
          <p:cNvPr id="4" name="Slide Number Placeholder 3"/>
          <p:cNvSpPr>
            <a:spLocks noGrp="1"/>
          </p:cNvSpPr>
          <p:nvPr>
            <p:ph type="sldNum" sz="quarter" idx="10"/>
          </p:nvPr>
        </p:nvSpPr>
        <p:spPr/>
        <p:txBody>
          <a:bodyPr/>
          <a:lstStyle/>
          <a:p>
            <a:fld id="{6AAB6D9F-167B-4048-B358-D9B38A3D0833}" type="slidenum">
              <a:rPr lang="en-AU" smtClean="0"/>
              <a:pPr/>
              <a:t>13</a:t>
            </a:fld>
            <a:endParaRPr lang="en-AU"/>
          </a:p>
        </p:txBody>
      </p:sp>
      <p:sp>
        <p:nvSpPr>
          <p:cNvPr id="5" name="Footer Placeholder 4"/>
          <p:cNvSpPr>
            <a:spLocks noGrp="1"/>
          </p:cNvSpPr>
          <p:nvPr>
            <p:ph type="ftr" sz="quarter" idx="11"/>
          </p:nvPr>
        </p:nvSpPr>
        <p:spPr/>
        <p:txBody>
          <a:bodyPr/>
          <a:lstStyle/>
          <a:p>
            <a:r>
              <a:rPr lang="en-AU" smtClean="0"/>
              <a:t>(c) 2011</a:t>
            </a:r>
            <a:endParaRPr lang="en-AU" dirty="0"/>
          </a:p>
        </p:txBody>
      </p:sp>
      <p:sp>
        <p:nvSpPr>
          <p:cNvPr id="6" name="Header Placeholder 5"/>
          <p:cNvSpPr>
            <a:spLocks noGrp="1"/>
          </p:cNvSpPr>
          <p:nvPr>
            <p:ph type="hdr" sz="quarter" idx="12"/>
          </p:nvPr>
        </p:nvSpPr>
        <p:spPr/>
        <p:txBody>
          <a:bodyPr/>
          <a:lstStyle/>
          <a:p>
            <a:r>
              <a:rPr lang="en-AU" smtClean="0"/>
              <a:t>Digital Citizenship - School Presentation</a:t>
            </a:r>
            <a:endParaRPr lang="en-AU"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93725" y="768350"/>
            <a:ext cx="3157538" cy="2368550"/>
          </a:xfrm>
          <a:prstGeom prst="rect">
            <a:avLst/>
          </a:prstGeom>
        </p:spPr>
      </p:sp>
      <p:sp>
        <p:nvSpPr>
          <p:cNvPr id="3" name="Notes Placeholder 2"/>
          <p:cNvSpPr>
            <a:spLocks noGrp="1"/>
          </p:cNvSpPr>
          <p:nvPr>
            <p:ph type="body" idx="1"/>
          </p:nvPr>
        </p:nvSpPr>
        <p:spPr/>
        <p:txBody>
          <a:bodyPr>
            <a:normAutofit/>
          </a:bodyPr>
          <a:lstStyle/>
          <a:p>
            <a:r>
              <a:rPr lang="en-AU" i="1" dirty="0" smtClean="0"/>
              <a:t>Registration</a:t>
            </a:r>
          </a:p>
          <a:p>
            <a:r>
              <a:rPr lang="en-AU" dirty="0" smtClean="0"/>
              <a:t>The</a:t>
            </a:r>
            <a:r>
              <a:rPr lang="en-AU" baseline="0" dirty="0" smtClean="0"/>
              <a:t> course is registered with NSW Institute of Teachers and its completion </a:t>
            </a:r>
            <a:r>
              <a:rPr lang="en-AU" dirty="0" smtClean="0"/>
              <a:t>will contribute five hours toward Institute Registered professional learning for those participants who are new scheme teachers and have achieved accreditation at Professional Competence. These hours will contribute to maintenance of accreditation requirements. I</a:t>
            </a:r>
            <a:r>
              <a:rPr lang="en-AU" baseline="0" dirty="0" smtClean="0"/>
              <a:t>nformation regarding accreditation is contained within the course.</a:t>
            </a:r>
            <a:endParaRPr lang="en-AU" dirty="0" smtClean="0"/>
          </a:p>
        </p:txBody>
      </p:sp>
      <p:sp>
        <p:nvSpPr>
          <p:cNvPr id="4" name="Slide Number Placeholder 3"/>
          <p:cNvSpPr>
            <a:spLocks noGrp="1"/>
          </p:cNvSpPr>
          <p:nvPr>
            <p:ph type="sldNum" sz="quarter" idx="10"/>
          </p:nvPr>
        </p:nvSpPr>
        <p:spPr/>
        <p:txBody>
          <a:bodyPr/>
          <a:lstStyle/>
          <a:p>
            <a:fld id="{A038F756-F509-47F1-9902-799BE743D37B}" type="slidenum">
              <a:rPr lang="en-AU" smtClean="0"/>
              <a:pPr/>
              <a:t>14</a:t>
            </a:fld>
            <a:endParaRPr lang="en-AU"/>
          </a:p>
        </p:txBody>
      </p:sp>
      <p:sp>
        <p:nvSpPr>
          <p:cNvPr id="5" name="Footer Placeholder 4"/>
          <p:cNvSpPr>
            <a:spLocks noGrp="1"/>
          </p:cNvSpPr>
          <p:nvPr>
            <p:ph type="ftr" sz="quarter" idx="11"/>
          </p:nvPr>
        </p:nvSpPr>
        <p:spPr/>
        <p:txBody>
          <a:bodyPr/>
          <a:lstStyle/>
          <a:p>
            <a:r>
              <a:rPr lang="en-AU" smtClean="0"/>
              <a:t>(c) 2011</a:t>
            </a:r>
            <a:endParaRPr lang="en-AU" dirty="0"/>
          </a:p>
        </p:txBody>
      </p:sp>
      <p:sp>
        <p:nvSpPr>
          <p:cNvPr id="6" name="Header Placeholder 5"/>
          <p:cNvSpPr>
            <a:spLocks noGrp="1"/>
          </p:cNvSpPr>
          <p:nvPr>
            <p:ph type="hdr" sz="quarter" idx="12"/>
          </p:nvPr>
        </p:nvSpPr>
        <p:spPr/>
        <p:txBody>
          <a:bodyPr/>
          <a:lstStyle/>
          <a:p>
            <a:r>
              <a:rPr lang="en-AU" smtClean="0"/>
              <a:t>Digital Citizenship - School Presentation</a:t>
            </a:r>
            <a:endParaRPr lang="en-AU"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93725" y="768350"/>
            <a:ext cx="3157538" cy="2368550"/>
          </a:xfrm>
          <a:prstGeom prst="rect">
            <a:avLst/>
          </a:prstGeom>
        </p:spPr>
      </p:sp>
      <p:sp>
        <p:nvSpPr>
          <p:cNvPr id="3" name="Notes Placeholder 2"/>
          <p:cNvSpPr>
            <a:spLocks noGrp="1"/>
          </p:cNvSpPr>
          <p:nvPr>
            <p:ph type="body" idx="1"/>
          </p:nvPr>
        </p:nvSpPr>
        <p:spPr/>
        <p:txBody>
          <a:bodyPr>
            <a:normAutofit/>
          </a:bodyPr>
          <a:lstStyle/>
          <a:p>
            <a:r>
              <a:rPr lang="en-AU" dirty="0" smtClean="0"/>
              <a:t>Parents can find the digital citizenship material by</a:t>
            </a:r>
            <a:r>
              <a:rPr lang="en-AU" baseline="0" dirty="0" smtClean="0"/>
              <a:t> entering the Parents &amp; community section of the Teaching and Learning exchange.</a:t>
            </a:r>
          </a:p>
          <a:p>
            <a:r>
              <a:rPr lang="en-AU" baseline="0" dirty="0" smtClean="0"/>
              <a:t>Care has been taken to add logical key words so that </a:t>
            </a:r>
            <a:r>
              <a:rPr lang="en-AU" baseline="0" dirty="0" err="1" smtClean="0"/>
              <a:t>TaLe</a:t>
            </a:r>
            <a:r>
              <a:rPr lang="en-AU" baseline="0" dirty="0" smtClean="0"/>
              <a:t> searches will result in links to appropriate resources.</a:t>
            </a:r>
            <a:endParaRPr lang="en-AU" dirty="0"/>
          </a:p>
        </p:txBody>
      </p:sp>
      <p:sp>
        <p:nvSpPr>
          <p:cNvPr id="4" name="Slide Number Placeholder 3"/>
          <p:cNvSpPr>
            <a:spLocks noGrp="1"/>
          </p:cNvSpPr>
          <p:nvPr>
            <p:ph type="sldNum" sz="quarter" idx="10"/>
          </p:nvPr>
        </p:nvSpPr>
        <p:spPr/>
        <p:txBody>
          <a:bodyPr/>
          <a:lstStyle/>
          <a:p>
            <a:fld id="{6AAB6D9F-167B-4048-B358-D9B38A3D0833}" type="slidenum">
              <a:rPr lang="en-AU" smtClean="0"/>
              <a:pPr/>
              <a:t>15</a:t>
            </a:fld>
            <a:endParaRPr lang="en-AU"/>
          </a:p>
        </p:txBody>
      </p:sp>
      <p:sp>
        <p:nvSpPr>
          <p:cNvPr id="5" name="Footer Placeholder 4"/>
          <p:cNvSpPr>
            <a:spLocks noGrp="1"/>
          </p:cNvSpPr>
          <p:nvPr>
            <p:ph type="ftr" sz="quarter" idx="11"/>
          </p:nvPr>
        </p:nvSpPr>
        <p:spPr/>
        <p:txBody>
          <a:bodyPr/>
          <a:lstStyle/>
          <a:p>
            <a:r>
              <a:rPr lang="en-AU" smtClean="0"/>
              <a:t>(c) 2011</a:t>
            </a:r>
            <a:endParaRPr lang="en-AU" dirty="0"/>
          </a:p>
        </p:txBody>
      </p:sp>
      <p:sp>
        <p:nvSpPr>
          <p:cNvPr id="6" name="Header Placeholder 5"/>
          <p:cNvSpPr>
            <a:spLocks noGrp="1"/>
          </p:cNvSpPr>
          <p:nvPr>
            <p:ph type="hdr" sz="quarter" idx="12"/>
          </p:nvPr>
        </p:nvSpPr>
        <p:spPr/>
        <p:txBody>
          <a:bodyPr/>
          <a:lstStyle/>
          <a:p>
            <a:r>
              <a:rPr lang="en-AU" smtClean="0"/>
              <a:t>Digital Citizenship - School Presentation</a:t>
            </a:r>
            <a:endParaRPr lang="en-AU"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00088" y="768350"/>
            <a:ext cx="2852737" cy="2139950"/>
          </a:xfrm>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A038F756-F509-47F1-9902-799BE743D37B}" type="slidenum">
              <a:rPr lang="en-AU" smtClean="0"/>
              <a:pPr/>
              <a:t>16</a:t>
            </a:fld>
            <a:endParaRPr lang="en-AU"/>
          </a:p>
        </p:txBody>
      </p:sp>
      <p:sp>
        <p:nvSpPr>
          <p:cNvPr id="5" name="Footer Placeholder 4"/>
          <p:cNvSpPr>
            <a:spLocks noGrp="1"/>
          </p:cNvSpPr>
          <p:nvPr>
            <p:ph type="ftr" sz="quarter" idx="11"/>
          </p:nvPr>
        </p:nvSpPr>
        <p:spPr/>
        <p:txBody>
          <a:bodyPr/>
          <a:lstStyle/>
          <a:p>
            <a:r>
              <a:rPr lang="en-AU" smtClean="0"/>
              <a:t>(c) 2011</a:t>
            </a:r>
            <a:endParaRPr lang="en-AU" dirty="0"/>
          </a:p>
        </p:txBody>
      </p:sp>
      <p:sp>
        <p:nvSpPr>
          <p:cNvPr id="6" name="Header Placeholder 5"/>
          <p:cNvSpPr>
            <a:spLocks noGrp="1"/>
          </p:cNvSpPr>
          <p:nvPr>
            <p:ph type="hdr" sz="quarter" idx="12"/>
          </p:nvPr>
        </p:nvSpPr>
        <p:spPr/>
        <p:txBody>
          <a:bodyPr/>
          <a:lstStyle/>
          <a:p>
            <a:r>
              <a:rPr lang="en-AU" smtClean="0"/>
              <a:t>Digital Citizenship - School Presentation</a:t>
            </a:r>
            <a:endParaRPr lang="en-AU"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93725" y="768350"/>
            <a:ext cx="3157538" cy="2368550"/>
          </a:xfrm>
          <a:prstGeom prst="rect">
            <a:avLst/>
          </a:prstGeom>
        </p:spPr>
      </p:sp>
      <p:sp>
        <p:nvSpPr>
          <p:cNvPr id="3" name="Notes Placeholder 2"/>
          <p:cNvSpPr>
            <a:spLocks noGrp="1"/>
          </p:cNvSpPr>
          <p:nvPr>
            <p:ph type="body" idx="1"/>
          </p:nvPr>
        </p:nvSpPr>
        <p:spPr/>
        <p:txBody>
          <a:bodyPr>
            <a:normAutofit/>
          </a:bodyPr>
          <a:lstStyle/>
          <a:p>
            <a:r>
              <a:rPr lang="en-AU" dirty="0" smtClean="0"/>
              <a:t>Full quote:</a:t>
            </a:r>
          </a:p>
          <a:p>
            <a:r>
              <a:rPr lang="en-AU" sz="1300" dirty="0"/>
              <a:t>“Children and young people need to be empowered to keep themselves safe – this isn’t just about a top-down approach. Children will be children - pushing boundaries and taking risks. At a public swimming pool we have gates, have lifeguards and shallow ends, but we also teach children how to swim.”</a:t>
            </a:r>
          </a:p>
          <a:p>
            <a:endParaRPr lang="en-AU" sz="1300" dirty="0"/>
          </a:p>
          <a:p>
            <a:r>
              <a:rPr lang="en-AU" baseline="0" dirty="0" smtClean="0"/>
              <a:t>The quote is by Tanya Byron who is author of the UK Byron Review ‘Children and new Technology’  which looks at </a:t>
            </a:r>
            <a:r>
              <a:rPr lang="en-AU" sz="1300" dirty="0"/>
              <a:t>the risks to children from exposure to potentially harmful or inappropriate material on the internet and in video games.   As she says: “My review was about the needs of children and young people and about preserving their right to take the risks that form an inherent part of their development by enabling them to play video games and surf the net in a safe and informed way.”   Another analogy is road safety. </a:t>
            </a:r>
          </a:p>
          <a:p>
            <a:pPr defTabSz="990392">
              <a:defRPr/>
            </a:pPr>
            <a:endParaRPr lang="en-AU" dirty="0" smtClean="0"/>
          </a:p>
          <a:p>
            <a:endParaRPr lang="en-AU" i="0" dirty="0"/>
          </a:p>
        </p:txBody>
      </p:sp>
      <p:sp>
        <p:nvSpPr>
          <p:cNvPr id="4" name="Slide Number Placeholder 3"/>
          <p:cNvSpPr>
            <a:spLocks noGrp="1"/>
          </p:cNvSpPr>
          <p:nvPr>
            <p:ph type="sldNum" sz="quarter" idx="10"/>
          </p:nvPr>
        </p:nvSpPr>
        <p:spPr/>
        <p:txBody>
          <a:bodyPr/>
          <a:lstStyle/>
          <a:p>
            <a:fld id="{6AAB6D9F-167B-4048-B358-D9B38A3D0833}" type="slidenum">
              <a:rPr lang="en-AU" smtClean="0"/>
              <a:pPr/>
              <a:t>2</a:t>
            </a:fld>
            <a:endParaRPr lang="en-AU"/>
          </a:p>
        </p:txBody>
      </p:sp>
      <p:sp>
        <p:nvSpPr>
          <p:cNvPr id="5" name="Footer Placeholder 4"/>
          <p:cNvSpPr>
            <a:spLocks noGrp="1"/>
          </p:cNvSpPr>
          <p:nvPr>
            <p:ph type="ftr" sz="quarter" idx="11"/>
          </p:nvPr>
        </p:nvSpPr>
        <p:spPr/>
        <p:txBody>
          <a:bodyPr/>
          <a:lstStyle/>
          <a:p>
            <a:r>
              <a:rPr lang="en-AU" smtClean="0"/>
              <a:t>(c) 2011</a:t>
            </a:r>
            <a:endParaRPr lang="en-AU" dirty="0"/>
          </a:p>
        </p:txBody>
      </p:sp>
      <p:sp>
        <p:nvSpPr>
          <p:cNvPr id="6" name="Header Placeholder 5"/>
          <p:cNvSpPr>
            <a:spLocks noGrp="1"/>
          </p:cNvSpPr>
          <p:nvPr>
            <p:ph type="hdr" sz="quarter" idx="12"/>
          </p:nvPr>
        </p:nvSpPr>
        <p:spPr/>
        <p:txBody>
          <a:bodyPr/>
          <a:lstStyle/>
          <a:p>
            <a:r>
              <a:rPr lang="en-AU" smtClean="0"/>
              <a:t>Digital Citizenship - School Presentation</a:t>
            </a:r>
            <a:endParaRPr lang="en-AU"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93725" y="768350"/>
            <a:ext cx="3157538" cy="2368550"/>
          </a:xfrm>
          <a:prstGeom prst="rect">
            <a:avLst/>
          </a:prstGeom>
        </p:spPr>
      </p:sp>
      <p:sp>
        <p:nvSpPr>
          <p:cNvPr id="3" name="Notes Placeholder 2"/>
          <p:cNvSpPr>
            <a:spLocks noGrp="1"/>
          </p:cNvSpPr>
          <p:nvPr>
            <p:ph type="body" idx="1"/>
          </p:nvPr>
        </p:nvSpPr>
        <p:spPr/>
        <p:txBody>
          <a:bodyPr>
            <a:normAutofit/>
          </a:bodyPr>
          <a:lstStyle/>
          <a:p>
            <a:r>
              <a:rPr lang="en-AU" baseline="0" dirty="0" smtClean="0"/>
              <a:t>Many parents have expressed concern that they do not understand the world wide web and online activities (e.g. Facebook, Gaming, MSN, Twitter and Skype), sufficiently to guide their children.  Yet education for young people on safe and responsible use of these very useful and amazing technologies is very important.</a:t>
            </a:r>
          </a:p>
          <a:p>
            <a:endParaRPr lang="en-AU" baseline="0" dirty="0" smtClean="0"/>
          </a:p>
          <a:p>
            <a:r>
              <a:rPr lang="en-AU" baseline="0" dirty="0" smtClean="0"/>
              <a:t>Even a small amount of online activity can qualify you as a digital citizen.</a:t>
            </a:r>
          </a:p>
        </p:txBody>
      </p:sp>
      <p:sp>
        <p:nvSpPr>
          <p:cNvPr id="4" name="Slide Number Placeholder 3"/>
          <p:cNvSpPr>
            <a:spLocks noGrp="1"/>
          </p:cNvSpPr>
          <p:nvPr>
            <p:ph type="sldNum" sz="quarter" idx="10"/>
          </p:nvPr>
        </p:nvSpPr>
        <p:spPr/>
        <p:txBody>
          <a:bodyPr/>
          <a:lstStyle/>
          <a:p>
            <a:fld id="{6AAB6D9F-167B-4048-B358-D9B38A3D0833}" type="slidenum">
              <a:rPr lang="en-AU" smtClean="0"/>
              <a:pPr/>
              <a:t>3</a:t>
            </a:fld>
            <a:endParaRPr lang="en-AU"/>
          </a:p>
        </p:txBody>
      </p:sp>
      <p:sp>
        <p:nvSpPr>
          <p:cNvPr id="5" name="Footer Placeholder 4"/>
          <p:cNvSpPr>
            <a:spLocks noGrp="1"/>
          </p:cNvSpPr>
          <p:nvPr>
            <p:ph type="ftr" sz="quarter" idx="11"/>
          </p:nvPr>
        </p:nvSpPr>
        <p:spPr/>
        <p:txBody>
          <a:bodyPr/>
          <a:lstStyle/>
          <a:p>
            <a:r>
              <a:rPr lang="en-AU" smtClean="0"/>
              <a:t>(c) 2011</a:t>
            </a:r>
            <a:endParaRPr lang="en-AU" dirty="0"/>
          </a:p>
        </p:txBody>
      </p:sp>
      <p:sp>
        <p:nvSpPr>
          <p:cNvPr id="6" name="Header Placeholder 5"/>
          <p:cNvSpPr>
            <a:spLocks noGrp="1"/>
          </p:cNvSpPr>
          <p:nvPr>
            <p:ph type="hdr" sz="quarter" idx="12"/>
          </p:nvPr>
        </p:nvSpPr>
        <p:spPr/>
        <p:txBody>
          <a:bodyPr/>
          <a:lstStyle/>
          <a:p>
            <a:r>
              <a:rPr lang="en-AU" smtClean="0"/>
              <a:t>Digital Citizenship - School Presentation</a:t>
            </a:r>
            <a:endParaRPr lang="en-AU"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93725" y="768350"/>
            <a:ext cx="3157538" cy="2368550"/>
          </a:xfrm>
          <a:prstGeom prst="rect">
            <a:avLst/>
          </a:prstGeom>
        </p:spPr>
      </p:sp>
      <p:sp>
        <p:nvSpPr>
          <p:cNvPr id="3" name="Notes Placeholder 2"/>
          <p:cNvSpPr>
            <a:spLocks noGrp="1"/>
          </p:cNvSpPr>
          <p:nvPr>
            <p:ph type="body" idx="1"/>
          </p:nvPr>
        </p:nvSpPr>
        <p:spPr/>
        <p:txBody>
          <a:bodyPr>
            <a:normAutofit/>
          </a:bodyPr>
          <a:lstStyle/>
          <a:p>
            <a:pPr defTabSz="990392">
              <a:defRPr/>
            </a:pPr>
            <a:r>
              <a:rPr lang="en-AU" dirty="0" smtClean="0"/>
              <a:t>The focus is on students’ online behaviour being safe, positive and creative.</a:t>
            </a:r>
          </a:p>
          <a:p>
            <a:pPr defTabSz="990392">
              <a:defRPr/>
            </a:pPr>
            <a:endParaRPr lang="en-AU" dirty="0" smtClean="0"/>
          </a:p>
          <a:p>
            <a:pPr defTabSz="990392">
              <a:defRPr/>
            </a:pPr>
            <a:r>
              <a:rPr lang="en-AU" dirty="0" smtClean="0"/>
              <a:t>The</a:t>
            </a:r>
            <a:r>
              <a:rPr lang="en-AU" baseline="0" dirty="0" smtClean="0"/>
              <a:t> full quote is:</a:t>
            </a:r>
            <a:endParaRPr lang="en-AU" dirty="0" smtClean="0"/>
          </a:p>
          <a:p>
            <a:pPr defTabSz="990392">
              <a:defRPr/>
            </a:pPr>
            <a:r>
              <a:rPr lang="en-AU" dirty="0" smtClean="0"/>
              <a:t>“Digital citizenship isn’t just about recognising and dealing with online hazards. It’s about building safe spaces and communities, understanding how to manage personal information, and about being internet savvy - using your online presence to grow and shape your world in a safe, creative way, and inspiring others to do the same.”</a:t>
            </a:r>
          </a:p>
        </p:txBody>
      </p:sp>
      <p:sp>
        <p:nvSpPr>
          <p:cNvPr id="4" name="Slide Number Placeholder 3"/>
          <p:cNvSpPr>
            <a:spLocks noGrp="1"/>
          </p:cNvSpPr>
          <p:nvPr>
            <p:ph type="sldNum" sz="quarter" idx="10"/>
          </p:nvPr>
        </p:nvSpPr>
        <p:spPr/>
        <p:txBody>
          <a:bodyPr/>
          <a:lstStyle/>
          <a:p>
            <a:fld id="{6AAB6D9F-167B-4048-B358-D9B38A3D0833}" type="slidenum">
              <a:rPr lang="en-AU" smtClean="0"/>
              <a:pPr/>
              <a:t>4</a:t>
            </a:fld>
            <a:endParaRPr lang="en-AU"/>
          </a:p>
        </p:txBody>
      </p:sp>
      <p:sp>
        <p:nvSpPr>
          <p:cNvPr id="5" name="Footer Placeholder 4"/>
          <p:cNvSpPr>
            <a:spLocks noGrp="1"/>
          </p:cNvSpPr>
          <p:nvPr>
            <p:ph type="ftr" sz="quarter" idx="11"/>
          </p:nvPr>
        </p:nvSpPr>
        <p:spPr/>
        <p:txBody>
          <a:bodyPr/>
          <a:lstStyle/>
          <a:p>
            <a:r>
              <a:rPr lang="en-AU" smtClean="0"/>
              <a:t>(c) 2011</a:t>
            </a:r>
            <a:endParaRPr lang="en-AU" dirty="0"/>
          </a:p>
        </p:txBody>
      </p:sp>
      <p:sp>
        <p:nvSpPr>
          <p:cNvPr id="6" name="Header Placeholder 5"/>
          <p:cNvSpPr>
            <a:spLocks noGrp="1"/>
          </p:cNvSpPr>
          <p:nvPr>
            <p:ph type="hdr" sz="quarter" idx="12"/>
          </p:nvPr>
        </p:nvSpPr>
        <p:spPr/>
        <p:txBody>
          <a:bodyPr/>
          <a:lstStyle/>
          <a:p>
            <a:r>
              <a:rPr lang="en-AU" smtClean="0"/>
              <a:t>Digital Citizenship - School Presentation</a:t>
            </a:r>
            <a:endParaRPr lang="en-AU"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93725" y="768350"/>
            <a:ext cx="3157538" cy="2368550"/>
          </a:xfrm>
          <a:prstGeom prst="rect">
            <a:avLst/>
          </a:prstGeom>
        </p:spPr>
      </p:sp>
      <p:sp>
        <p:nvSpPr>
          <p:cNvPr id="3" name="Notes Placeholder 2"/>
          <p:cNvSpPr>
            <a:spLocks noGrp="1"/>
          </p:cNvSpPr>
          <p:nvPr>
            <p:ph type="body" idx="1"/>
          </p:nvPr>
        </p:nvSpPr>
        <p:spPr/>
        <p:txBody>
          <a:bodyPr>
            <a:normAutofit/>
          </a:bodyPr>
          <a:lstStyle/>
          <a:p>
            <a:pPr marL="0" marR="0" indent="0" algn="l" defTabSz="990392" rtl="0" eaLnBrk="1" fontAlgn="auto" latinLnBrk="0" hangingPunct="1">
              <a:lnSpc>
                <a:spcPct val="100000"/>
              </a:lnSpc>
              <a:spcBef>
                <a:spcPts val="0"/>
              </a:spcBef>
              <a:spcAft>
                <a:spcPts val="0"/>
              </a:spcAft>
              <a:buClrTx/>
              <a:buSzTx/>
              <a:buFontTx/>
              <a:buNone/>
              <a:tabLst/>
              <a:defRPr/>
            </a:pPr>
            <a:r>
              <a:rPr lang="en-AU" baseline="0" dirty="0" smtClean="0"/>
              <a:t>You may also like to show this video: </a:t>
            </a:r>
            <a:r>
              <a:rPr lang="en-AU" sz="1200" u="sng" kern="1200" dirty="0" smtClean="0">
                <a:solidFill>
                  <a:schemeClr val="tx1"/>
                </a:solidFill>
                <a:effectLst/>
                <a:latin typeface="+mn-lt"/>
                <a:ea typeface="+mn-ea"/>
                <a:cs typeface="+mn-cs"/>
                <a:hlinkClick r:id="rId3"/>
              </a:rPr>
              <a:t>http://www.youtube.com/watch?v=vC928e629iM</a:t>
            </a:r>
            <a:r>
              <a:rPr lang="en-AU" sz="1200" kern="1200" dirty="0" smtClean="0">
                <a:solidFill>
                  <a:schemeClr val="tx1"/>
                </a:solidFill>
                <a:effectLst/>
                <a:latin typeface="+mn-lt"/>
                <a:ea typeface="+mn-ea"/>
                <a:cs typeface="+mn-cs"/>
              </a:rPr>
              <a:t> </a:t>
            </a:r>
            <a:endParaRPr lang="en-AU" sz="1300" dirty="0">
              <a:latin typeface="Calibri" pitchFamily="34" charset="0"/>
            </a:endParaRPr>
          </a:p>
          <a:p>
            <a:r>
              <a:rPr lang="en-AU" dirty="0" smtClean="0"/>
              <a:t>The points on this slide are:</a:t>
            </a:r>
          </a:p>
          <a:p>
            <a:pPr defTabSz="990392">
              <a:buFont typeface="Arial" pitchFamily="34" charset="0"/>
              <a:buChar char="•"/>
              <a:defRPr/>
            </a:pPr>
            <a:r>
              <a:rPr lang="en-AU" sz="1300" dirty="0"/>
              <a:t> Newspaper circulation is down 7 million over 25 years</a:t>
            </a:r>
          </a:p>
          <a:p>
            <a:pPr defTabSz="990392">
              <a:buFont typeface="Arial" pitchFamily="34" charset="0"/>
              <a:buChar char="•"/>
              <a:defRPr/>
            </a:pPr>
            <a:r>
              <a:rPr lang="en-AU" sz="1300" dirty="0"/>
              <a:t> 96% of Generation Y have joined a social network</a:t>
            </a:r>
          </a:p>
          <a:p>
            <a:pPr defTabSz="990392">
              <a:buFont typeface="Arial" pitchFamily="34" charset="0"/>
              <a:buChar char="•"/>
              <a:defRPr/>
            </a:pPr>
            <a:r>
              <a:rPr lang="en-AU" sz="1300" dirty="0"/>
              <a:t> If </a:t>
            </a:r>
            <a:r>
              <a:rPr lang="en-AU" sz="1300" dirty="0" err="1"/>
              <a:t>Facebook</a:t>
            </a:r>
            <a:r>
              <a:rPr lang="en-AU" sz="1300" dirty="0"/>
              <a:t> was a country it would be the world’s 4th largest</a:t>
            </a:r>
          </a:p>
          <a:p>
            <a:pPr defTabSz="990392">
              <a:buFont typeface="Arial" pitchFamily="34" charset="0"/>
              <a:buChar char="•"/>
              <a:defRPr/>
            </a:pPr>
            <a:r>
              <a:rPr lang="en-AU" sz="1300" dirty="0"/>
              <a:t> Newspaper circulation is down 7 million over 25 years</a:t>
            </a:r>
          </a:p>
          <a:p>
            <a:pPr marL="495196" lvl="1" defTabSz="990392">
              <a:buFont typeface="Arial" pitchFamily="34" charset="0"/>
              <a:buChar char="•"/>
              <a:defRPr/>
            </a:pPr>
            <a:r>
              <a:rPr lang="en-AU" sz="1300" dirty="0"/>
              <a:t> … but online newspaper readers are up 30 million in the last 5 years</a:t>
            </a:r>
          </a:p>
          <a:p>
            <a:pPr defTabSz="990392">
              <a:buFont typeface="Arial" pitchFamily="34" charset="0"/>
              <a:buChar char="•"/>
              <a:defRPr/>
            </a:pPr>
            <a:r>
              <a:rPr lang="en-AU" sz="1300" dirty="0"/>
              <a:t> </a:t>
            </a:r>
            <a:r>
              <a:rPr lang="en-AU" sz="1300" dirty="0" err="1"/>
              <a:t>YouTube</a:t>
            </a:r>
            <a:r>
              <a:rPr lang="en-AU" sz="1300" dirty="0"/>
              <a:t> is the 2nd largest search engine in the world</a:t>
            </a:r>
          </a:p>
          <a:p>
            <a:pPr marL="495196" lvl="1" defTabSz="990392">
              <a:buFont typeface="Arial" pitchFamily="34" charset="0"/>
              <a:buChar char="•"/>
              <a:defRPr/>
            </a:pPr>
            <a:r>
              <a:rPr lang="en-AU" sz="1300" dirty="0"/>
              <a:t> with over 100,000,000 videos</a:t>
            </a:r>
          </a:p>
          <a:p>
            <a:pPr defTabSz="990392">
              <a:buFont typeface="Arial" pitchFamily="34" charset="0"/>
              <a:buChar char="•"/>
              <a:defRPr/>
            </a:pPr>
            <a:r>
              <a:rPr lang="en-AU" sz="1300" dirty="0"/>
              <a:t> So far this year there are over 30 million tweets a day</a:t>
            </a:r>
          </a:p>
          <a:p>
            <a:pPr>
              <a:buFont typeface="Arial" pitchFamily="34" charset="0"/>
              <a:buChar char="•"/>
            </a:pPr>
            <a:endParaRPr lang="en-AU" sz="1300" dirty="0"/>
          </a:p>
        </p:txBody>
      </p:sp>
      <p:sp>
        <p:nvSpPr>
          <p:cNvPr id="4" name="Slide Number Placeholder 3"/>
          <p:cNvSpPr>
            <a:spLocks noGrp="1"/>
          </p:cNvSpPr>
          <p:nvPr>
            <p:ph type="sldNum" sz="quarter" idx="10"/>
          </p:nvPr>
        </p:nvSpPr>
        <p:spPr/>
        <p:txBody>
          <a:bodyPr/>
          <a:lstStyle/>
          <a:p>
            <a:fld id="{6AAB6D9F-167B-4048-B358-D9B38A3D0833}" type="slidenum">
              <a:rPr lang="en-AU" smtClean="0"/>
              <a:pPr/>
              <a:t>5</a:t>
            </a:fld>
            <a:endParaRPr lang="en-AU"/>
          </a:p>
        </p:txBody>
      </p:sp>
      <p:sp>
        <p:nvSpPr>
          <p:cNvPr id="5" name="Footer Placeholder 4"/>
          <p:cNvSpPr>
            <a:spLocks noGrp="1"/>
          </p:cNvSpPr>
          <p:nvPr>
            <p:ph type="ftr" sz="quarter" idx="11"/>
          </p:nvPr>
        </p:nvSpPr>
        <p:spPr/>
        <p:txBody>
          <a:bodyPr/>
          <a:lstStyle/>
          <a:p>
            <a:r>
              <a:rPr lang="en-AU" smtClean="0"/>
              <a:t>(c) 2011</a:t>
            </a:r>
            <a:endParaRPr lang="en-AU" dirty="0"/>
          </a:p>
        </p:txBody>
      </p:sp>
      <p:sp>
        <p:nvSpPr>
          <p:cNvPr id="6" name="Header Placeholder 5"/>
          <p:cNvSpPr>
            <a:spLocks noGrp="1"/>
          </p:cNvSpPr>
          <p:nvPr>
            <p:ph type="hdr" sz="quarter" idx="12"/>
          </p:nvPr>
        </p:nvSpPr>
        <p:spPr/>
        <p:txBody>
          <a:bodyPr/>
          <a:lstStyle/>
          <a:p>
            <a:r>
              <a:rPr lang="en-AU" smtClean="0"/>
              <a:t>Digital Citizenship - School Presentation</a:t>
            </a:r>
            <a:endParaRPr lang="en-AU"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93725" y="768350"/>
            <a:ext cx="3157538" cy="2368550"/>
          </a:xfrm>
          <a:prstGeom prst="rect">
            <a:avLst/>
          </a:prstGeom>
        </p:spPr>
      </p:sp>
      <p:sp>
        <p:nvSpPr>
          <p:cNvPr id="3" name="Notes Placeholder 2"/>
          <p:cNvSpPr>
            <a:spLocks noGrp="1"/>
          </p:cNvSpPr>
          <p:nvPr>
            <p:ph type="body" idx="1"/>
          </p:nvPr>
        </p:nvSpPr>
        <p:spPr/>
        <p:txBody>
          <a:bodyPr>
            <a:normAutofit/>
          </a:bodyPr>
          <a:lstStyle/>
          <a:p>
            <a:pPr defTabSz="990392">
              <a:defRPr/>
            </a:pPr>
            <a:r>
              <a:rPr lang="en-AU" dirty="0"/>
              <a:t>There is an emerging literature that supports the value of social networking sites for young people’s development and argues that instead of blocking access as the response to dealing with potential illegal and antisocial behaviour, educators should be supporting young people to recognise, manage and negotiate risks for themselves through developmental teaching programs on digital media literacy.</a:t>
            </a:r>
          </a:p>
        </p:txBody>
      </p:sp>
      <p:sp>
        <p:nvSpPr>
          <p:cNvPr id="4" name="Slide Number Placeholder 3"/>
          <p:cNvSpPr>
            <a:spLocks noGrp="1"/>
          </p:cNvSpPr>
          <p:nvPr>
            <p:ph type="sldNum" sz="quarter" idx="10"/>
          </p:nvPr>
        </p:nvSpPr>
        <p:spPr/>
        <p:txBody>
          <a:bodyPr/>
          <a:lstStyle/>
          <a:p>
            <a:fld id="{6AAB6D9F-167B-4048-B358-D9B38A3D0833}" type="slidenum">
              <a:rPr lang="en-AU" smtClean="0"/>
              <a:pPr/>
              <a:t>6</a:t>
            </a:fld>
            <a:endParaRPr lang="en-AU"/>
          </a:p>
        </p:txBody>
      </p:sp>
      <p:sp>
        <p:nvSpPr>
          <p:cNvPr id="5" name="Footer Placeholder 4"/>
          <p:cNvSpPr>
            <a:spLocks noGrp="1"/>
          </p:cNvSpPr>
          <p:nvPr>
            <p:ph type="ftr" sz="quarter" idx="11"/>
          </p:nvPr>
        </p:nvSpPr>
        <p:spPr/>
        <p:txBody>
          <a:bodyPr/>
          <a:lstStyle/>
          <a:p>
            <a:r>
              <a:rPr lang="en-AU" smtClean="0"/>
              <a:t>(c) 2011</a:t>
            </a:r>
            <a:endParaRPr lang="en-AU" dirty="0"/>
          </a:p>
        </p:txBody>
      </p:sp>
      <p:sp>
        <p:nvSpPr>
          <p:cNvPr id="6" name="Header Placeholder 5"/>
          <p:cNvSpPr>
            <a:spLocks noGrp="1"/>
          </p:cNvSpPr>
          <p:nvPr>
            <p:ph type="hdr" sz="quarter" idx="12"/>
          </p:nvPr>
        </p:nvSpPr>
        <p:spPr/>
        <p:txBody>
          <a:bodyPr/>
          <a:lstStyle/>
          <a:p>
            <a:r>
              <a:rPr lang="en-AU" smtClean="0"/>
              <a:t>Digital Citizenship - School Presentation</a:t>
            </a:r>
            <a:endParaRPr lang="en-AU"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93725" y="768350"/>
            <a:ext cx="3157538" cy="2368550"/>
          </a:xfrm>
          <a:prstGeom prst="rect">
            <a:avLst/>
          </a:prstGeom>
        </p:spPr>
      </p:sp>
      <p:sp>
        <p:nvSpPr>
          <p:cNvPr id="3" name="Notes Placeholder 2"/>
          <p:cNvSpPr>
            <a:spLocks noGrp="1"/>
          </p:cNvSpPr>
          <p:nvPr>
            <p:ph type="body" idx="1"/>
          </p:nvPr>
        </p:nvSpPr>
        <p:spPr/>
        <p:txBody>
          <a:bodyPr>
            <a:normAutofit/>
          </a:bodyPr>
          <a:lstStyle/>
          <a:p>
            <a:r>
              <a:rPr lang="en-AU" dirty="0" smtClean="0"/>
              <a:t>The program</a:t>
            </a:r>
            <a:r>
              <a:rPr lang="en-AU" baseline="0" dirty="0" smtClean="0"/>
              <a:t> is based on six domains and two cross-domain themes. It covers safety, security and the law, as well as positive online roles and relationships.</a:t>
            </a:r>
          </a:p>
          <a:p>
            <a:endParaRPr lang="en-AU" baseline="0" dirty="0" smtClean="0"/>
          </a:p>
          <a:p>
            <a:r>
              <a:rPr lang="en-AU" baseline="0" dirty="0" smtClean="0"/>
              <a:t>These have been developed by the Department of Education and Training as part of the Digital Education Revolution – NSW.</a:t>
            </a:r>
          </a:p>
          <a:p>
            <a:endParaRPr lang="en-AU" baseline="0" dirty="0" smtClean="0"/>
          </a:p>
          <a:p>
            <a:r>
              <a:rPr lang="en-AU" baseline="0" dirty="0" smtClean="0"/>
              <a:t>More detailed information on the domains </a:t>
            </a:r>
            <a:r>
              <a:rPr lang="en-AU" dirty="0" smtClean="0"/>
              <a:t>can be explored in a </a:t>
            </a:r>
            <a:r>
              <a:rPr lang="en-AU" dirty="0" err="1" smtClean="0"/>
              <a:t>Prezi</a:t>
            </a:r>
            <a:r>
              <a:rPr lang="en-AU" dirty="0" smtClean="0"/>
              <a:t>,</a:t>
            </a:r>
            <a:r>
              <a:rPr lang="en-AU" baseline="0" dirty="0" smtClean="0"/>
              <a:t> available from:</a:t>
            </a:r>
            <a:br>
              <a:rPr lang="en-AU" baseline="0" dirty="0" smtClean="0"/>
            </a:br>
            <a:r>
              <a:rPr lang="en-AU" sz="1200" u="sng" kern="1200" dirty="0" smtClean="0">
                <a:solidFill>
                  <a:schemeClr val="tx1"/>
                </a:solidFill>
                <a:effectLst/>
                <a:latin typeface="+mn-lt"/>
                <a:ea typeface="+mn-ea"/>
                <a:cs typeface="+mn-cs"/>
                <a:hlinkClick r:id="rId3"/>
              </a:rPr>
              <a:t>http://prezi.com/cesxdf3f-f8q/shifting-from-cyber-bully-to-digital-citizen/</a:t>
            </a:r>
            <a:r>
              <a:rPr lang="en-AU" sz="1200" kern="1200" dirty="0" smtClean="0">
                <a:solidFill>
                  <a:schemeClr val="tx1"/>
                </a:solidFill>
                <a:effectLst/>
                <a:latin typeface="+mn-lt"/>
                <a:ea typeface="+mn-ea"/>
                <a:cs typeface="+mn-cs"/>
              </a:rPr>
              <a:t> </a:t>
            </a:r>
          </a:p>
          <a:p>
            <a:r>
              <a:rPr lang="en-AU" dirty="0" smtClean="0"/>
              <a:t>and </a:t>
            </a:r>
            <a:r>
              <a:rPr lang="en-AU" dirty="0" smtClean="0"/>
              <a:t>at</a:t>
            </a:r>
            <a:r>
              <a:rPr lang="en-AU" sz="1300" dirty="0"/>
              <a:t> </a:t>
            </a:r>
            <a:r>
              <a:rPr lang="en-AU" sz="1200" u="sng" kern="1200" dirty="0" smtClean="0">
                <a:solidFill>
                  <a:schemeClr val="tx1"/>
                </a:solidFill>
                <a:effectLst/>
                <a:latin typeface="+mn-lt"/>
                <a:ea typeface="+mn-ea"/>
                <a:cs typeface="+mn-cs"/>
                <a:hlinkClick r:id="rId4"/>
              </a:rPr>
              <a:t>http://www.digitalcitizenship.nsw.edu.au/Sec_Splash/documents/domains_and_themes.pdf</a:t>
            </a:r>
            <a:r>
              <a:rPr lang="en-AU" sz="1200" kern="1200" dirty="0" smtClean="0">
                <a:solidFill>
                  <a:schemeClr val="tx1"/>
                </a:solidFill>
                <a:effectLst/>
                <a:latin typeface="+mn-lt"/>
                <a:ea typeface="+mn-ea"/>
                <a:cs typeface="+mn-cs"/>
              </a:rPr>
              <a:t> </a:t>
            </a:r>
            <a:endParaRPr lang="en-AU"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AAB6D9F-167B-4048-B358-D9B38A3D0833}" type="slidenum">
              <a:rPr lang="en-AU" smtClean="0"/>
              <a:pPr/>
              <a:t>7</a:t>
            </a:fld>
            <a:endParaRPr lang="en-AU"/>
          </a:p>
        </p:txBody>
      </p:sp>
      <p:sp>
        <p:nvSpPr>
          <p:cNvPr id="5" name="Footer Placeholder 4"/>
          <p:cNvSpPr>
            <a:spLocks noGrp="1"/>
          </p:cNvSpPr>
          <p:nvPr>
            <p:ph type="ftr" sz="quarter" idx="11"/>
          </p:nvPr>
        </p:nvSpPr>
        <p:spPr/>
        <p:txBody>
          <a:bodyPr/>
          <a:lstStyle/>
          <a:p>
            <a:r>
              <a:rPr lang="en-AU" smtClean="0"/>
              <a:t>(c) 2011</a:t>
            </a:r>
            <a:endParaRPr lang="en-AU" dirty="0"/>
          </a:p>
        </p:txBody>
      </p:sp>
      <p:sp>
        <p:nvSpPr>
          <p:cNvPr id="6" name="Header Placeholder 5"/>
          <p:cNvSpPr>
            <a:spLocks noGrp="1"/>
          </p:cNvSpPr>
          <p:nvPr>
            <p:ph type="hdr" sz="quarter" idx="12"/>
          </p:nvPr>
        </p:nvSpPr>
        <p:spPr/>
        <p:txBody>
          <a:bodyPr/>
          <a:lstStyle/>
          <a:p>
            <a:r>
              <a:rPr lang="en-AU" smtClean="0"/>
              <a:t>Digital Citizenship - School Presentation</a:t>
            </a:r>
            <a:endParaRPr lang="en-AU"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93725" y="768350"/>
            <a:ext cx="3157538" cy="2368550"/>
          </a:xfrm>
          <a:prstGeom prst="rect">
            <a:avLst/>
          </a:prstGeom>
        </p:spPr>
      </p:sp>
      <p:sp>
        <p:nvSpPr>
          <p:cNvPr id="3" name="Notes Placeholder 2"/>
          <p:cNvSpPr>
            <a:spLocks noGrp="1"/>
          </p:cNvSpPr>
          <p:nvPr>
            <p:ph type="body" idx="1"/>
          </p:nvPr>
        </p:nvSpPr>
        <p:spPr/>
        <p:txBody>
          <a:bodyPr>
            <a:normAutofit/>
          </a:bodyPr>
          <a:lstStyle/>
          <a:p>
            <a:r>
              <a:rPr lang="en-AU" dirty="0" smtClean="0"/>
              <a:t>All materials for the program will be available at www.digitalcitizenship.nsw.edu.au. There</a:t>
            </a:r>
            <a:r>
              <a:rPr lang="en-AU" baseline="0" dirty="0" smtClean="0"/>
              <a:t> are sections with material for students, parents and teachers.</a:t>
            </a:r>
            <a:endParaRPr lang="en-AU" dirty="0" smtClean="0"/>
          </a:p>
        </p:txBody>
      </p:sp>
      <p:sp>
        <p:nvSpPr>
          <p:cNvPr id="4" name="Slide Number Placeholder 3"/>
          <p:cNvSpPr>
            <a:spLocks noGrp="1"/>
          </p:cNvSpPr>
          <p:nvPr>
            <p:ph type="sldNum" sz="quarter" idx="10"/>
          </p:nvPr>
        </p:nvSpPr>
        <p:spPr/>
        <p:txBody>
          <a:bodyPr/>
          <a:lstStyle/>
          <a:p>
            <a:fld id="{6AAB6D9F-167B-4048-B358-D9B38A3D0833}" type="slidenum">
              <a:rPr lang="en-AU" smtClean="0"/>
              <a:pPr/>
              <a:t>8</a:t>
            </a:fld>
            <a:endParaRPr lang="en-AU"/>
          </a:p>
        </p:txBody>
      </p:sp>
      <p:sp>
        <p:nvSpPr>
          <p:cNvPr id="5" name="Footer Placeholder 4"/>
          <p:cNvSpPr>
            <a:spLocks noGrp="1"/>
          </p:cNvSpPr>
          <p:nvPr>
            <p:ph type="ftr" sz="quarter" idx="11"/>
          </p:nvPr>
        </p:nvSpPr>
        <p:spPr/>
        <p:txBody>
          <a:bodyPr/>
          <a:lstStyle/>
          <a:p>
            <a:r>
              <a:rPr lang="en-AU" smtClean="0"/>
              <a:t>(c) 2011</a:t>
            </a:r>
            <a:endParaRPr lang="en-AU" dirty="0"/>
          </a:p>
        </p:txBody>
      </p:sp>
      <p:sp>
        <p:nvSpPr>
          <p:cNvPr id="6" name="Header Placeholder 5"/>
          <p:cNvSpPr>
            <a:spLocks noGrp="1"/>
          </p:cNvSpPr>
          <p:nvPr>
            <p:ph type="hdr" sz="quarter" idx="12"/>
          </p:nvPr>
        </p:nvSpPr>
        <p:spPr/>
        <p:txBody>
          <a:bodyPr/>
          <a:lstStyle/>
          <a:p>
            <a:r>
              <a:rPr lang="en-AU" smtClean="0"/>
              <a:t>Digital Citizenship - School Presentation</a:t>
            </a:r>
            <a:endParaRPr lang="en-AU"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93725" y="768350"/>
            <a:ext cx="3157538" cy="2368550"/>
          </a:xfrm>
          <a:prstGeom prst="rect">
            <a:avLst/>
          </a:prstGeom>
        </p:spPr>
      </p:sp>
      <p:sp>
        <p:nvSpPr>
          <p:cNvPr id="3" name="Notes Placeholder 2"/>
          <p:cNvSpPr>
            <a:spLocks noGrp="1"/>
          </p:cNvSpPr>
          <p:nvPr>
            <p:ph type="body" idx="1"/>
          </p:nvPr>
        </p:nvSpPr>
        <p:spPr/>
        <p:txBody>
          <a:bodyPr>
            <a:normAutofit/>
          </a:bodyPr>
          <a:lstStyle/>
          <a:p>
            <a:r>
              <a:rPr lang="en-AU" dirty="0" smtClean="0"/>
              <a:t>The primary lessons introduce young students to </a:t>
            </a:r>
            <a:r>
              <a:rPr lang="en-AU" dirty="0" err="1" smtClean="0"/>
              <a:t>Syba</a:t>
            </a:r>
            <a:r>
              <a:rPr lang="en-AU" dirty="0" smtClean="0"/>
              <a:t> the mouse, who guides them through a series of </a:t>
            </a:r>
            <a:r>
              <a:rPr lang="en-AU" baseline="0" dirty="0" smtClean="0"/>
              <a:t> wraps on safe and responsible online practice. There are eleven wraps in total. One in Early Stage 1, two Stage 2 wraps, four Stage 2 wraps and four Stage 3 wraps. They provide lesson resources and online learning covering:</a:t>
            </a:r>
          </a:p>
          <a:p>
            <a:pPr>
              <a:buFont typeface="Arial" pitchFamily="34" charset="0"/>
              <a:buChar char="•"/>
            </a:pPr>
            <a:r>
              <a:rPr lang="en-AU" baseline="0" dirty="0" smtClean="0"/>
              <a:t> sharing information online</a:t>
            </a:r>
          </a:p>
          <a:p>
            <a:pPr>
              <a:buFont typeface="Arial" pitchFamily="34" charset="0"/>
              <a:buChar char="•"/>
            </a:pPr>
            <a:r>
              <a:rPr lang="en-AU" baseline="0" dirty="0" smtClean="0"/>
              <a:t> safe, ethical and responsible behaviour on the web</a:t>
            </a:r>
          </a:p>
          <a:p>
            <a:pPr>
              <a:buFont typeface="Arial" pitchFamily="34" charset="0"/>
              <a:buChar char="•"/>
            </a:pPr>
            <a:r>
              <a:rPr lang="en-AU" baseline="0" dirty="0" smtClean="0"/>
              <a:t> online conduct</a:t>
            </a:r>
          </a:p>
          <a:p>
            <a:pPr>
              <a:buFont typeface="Arial" pitchFamily="34" charset="0"/>
              <a:buChar char="•"/>
            </a:pPr>
            <a:r>
              <a:rPr lang="en-AU" baseline="0" dirty="0" smtClean="0"/>
              <a:t> dealing with </a:t>
            </a:r>
            <a:r>
              <a:rPr lang="en-AU" baseline="0" dirty="0" err="1" smtClean="0"/>
              <a:t>cyberbullying</a:t>
            </a:r>
            <a:endParaRPr lang="en-AU" baseline="0" dirty="0" smtClean="0"/>
          </a:p>
          <a:p>
            <a:pPr>
              <a:buFont typeface="Arial" pitchFamily="34" charset="0"/>
              <a:buChar char="•"/>
            </a:pPr>
            <a:r>
              <a:rPr lang="en-AU" baseline="0" dirty="0" smtClean="0"/>
              <a:t> digital footprint</a:t>
            </a:r>
          </a:p>
          <a:p>
            <a:pPr>
              <a:buFont typeface="Arial" pitchFamily="34" charset="0"/>
              <a:buChar char="•"/>
            </a:pPr>
            <a:r>
              <a:rPr lang="en-AU" baseline="0" dirty="0" smtClean="0"/>
              <a:t> cyber health issues</a:t>
            </a:r>
          </a:p>
          <a:p>
            <a:pPr>
              <a:buFont typeface="Arial" pitchFamily="34" charset="0"/>
              <a:buChar char="•"/>
            </a:pPr>
            <a:r>
              <a:rPr lang="en-AU" baseline="0" dirty="0" smtClean="0"/>
              <a:t> digital friendships</a:t>
            </a:r>
          </a:p>
          <a:p>
            <a:r>
              <a:rPr lang="en-AU" baseline="0" dirty="0" smtClean="0"/>
              <a:t>Each wrap includes activities for students as well as online information to explore on the relevant topic.</a:t>
            </a:r>
          </a:p>
        </p:txBody>
      </p:sp>
      <p:sp>
        <p:nvSpPr>
          <p:cNvPr id="4" name="Slide Number Placeholder 3"/>
          <p:cNvSpPr>
            <a:spLocks noGrp="1"/>
          </p:cNvSpPr>
          <p:nvPr>
            <p:ph type="sldNum" sz="quarter" idx="10"/>
          </p:nvPr>
        </p:nvSpPr>
        <p:spPr/>
        <p:txBody>
          <a:bodyPr/>
          <a:lstStyle/>
          <a:p>
            <a:fld id="{6AAB6D9F-167B-4048-B358-D9B38A3D0833}" type="slidenum">
              <a:rPr lang="en-AU" smtClean="0"/>
              <a:pPr/>
              <a:t>9</a:t>
            </a:fld>
            <a:endParaRPr lang="en-AU"/>
          </a:p>
        </p:txBody>
      </p:sp>
      <p:sp>
        <p:nvSpPr>
          <p:cNvPr id="5" name="Footer Placeholder 4"/>
          <p:cNvSpPr>
            <a:spLocks noGrp="1"/>
          </p:cNvSpPr>
          <p:nvPr>
            <p:ph type="ftr" sz="quarter" idx="11"/>
          </p:nvPr>
        </p:nvSpPr>
        <p:spPr/>
        <p:txBody>
          <a:bodyPr/>
          <a:lstStyle/>
          <a:p>
            <a:r>
              <a:rPr lang="en-AU" smtClean="0"/>
              <a:t>(c) 2011</a:t>
            </a:r>
            <a:endParaRPr lang="en-AU" dirty="0"/>
          </a:p>
        </p:txBody>
      </p:sp>
      <p:sp>
        <p:nvSpPr>
          <p:cNvPr id="6" name="Header Placeholder 5"/>
          <p:cNvSpPr>
            <a:spLocks noGrp="1"/>
          </p:cNvSpPr>
          <p:nvPr>
            <p:ph type="hdr" sz="quarter" idx="12"/>
          </p:nvPr>
        </p:nvSpPr>
        <p:spPr/>
        <p:txBody>
          <a:bodyPr/>
          <a:lstStyle/>
          <a:p>
            <a:r>
              <a:rPr lang="en-AU" smtClean="0"/>
              <a:t>Digital Citizenship - School Presentation</a:t>
            </a:r>
            <a:endParaRPr lang="en-AU"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E950E2F-7DC9-7E4E-8DCD-E1A7C422C915}" type="datetimeFigureOut">
              <a:rPr lang="en-US" smtClean="0"/>
              <a:pPr/>
              <a:t>12/2/2011</a:t>
            </a:fld>
            <a:endParaRPr lang="en-US"/>
          </a:p>
        </p:txBody>
      </p:sp>
      <p:sp>
        <p:nvSpPr>
          <p:cNvPr id="6" name="Slide Number Placeholder 5"/>
          <p:cNvSpPr>
            <a:spLocks noGrp="1"/>
          </p:cNvSpPr>
          <p:nvPr>
            <p:ph type="sldNum" sz="quarter" idx="12"/>
          </p:nvPr>
        </p:nvSpPr>
        <p:spPr/>
        <p:txBody>
          <a:bodyPr/>
          <a:lstStyle/>
          <a:p>
            <a:fld id="{18E2A8E5-06F3-8E45-8D53-7A19E69D84F3}" type="slidenum">
              <a:rPr lang="en-US" smtClean="0"/>
              <a:pPr/>
              <a:t>‹#›</a:t>
            </a:fld>
            <a:endParaRPr lang="en-US"/>
          </a:p>
        </p:txBody>
      </p:sp>
    </p:spTree>
    <p:extLst>
      <p:ext uri="{BB962C8B-B14F-4D97-AF65-F5344CB8AC3E}">
        <p14:creationId xmlns:p14="http://schemas.microsoft.com/office/powerpoint/2010/main" val="9522784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E950E2F-7DC9-7E4E-8DCD-E1A7C422C915}" type="datetimeFigureOut">
              <a:rPr lang="en-US" smtClean="0"/>
              <a:pPr/>
              <a:t>12/2/2011</a:t>
            </a:fld>
            <a:endParaRPr lang="en-US"/>
          </a:p>
        </p:txBody>
      </p:sp>
      <p:sp>
        <p:nvSpPr>
          <p:cNvPr id="6" name="Slide Number Placeholder 5"/>
          <p:cNvSpPr>
            <a:spLocks noGrp="1"/>
          </p:cNvSpPr>
          <p:nvPr>
            <p:ph type="sldNum" sz="quarter" idx="12"/>
          </p:nvPr>
        </p:nvSpPr>
        <p:spPr/>
        <p:txBody>
          <a:bodyPr/>
          <a:lstStyle/>
          <a:p>
            <a:fld id="{18E2A8E5-06F3-8E45-8D53-7A19E69D84F3}" type="slidenum">
              <a:rPr lang="en-US" smtClean="0"/>
              <a:pPr/>
              <a:t>‹#›</a:t>
            </a:fld>
            <a:endParaRPr lang="en-US"/>
          </a:p>
        </p:txBody>
      </p:sp>
    </p:spTree>
    <p:extLst>
      <p:ext uri="{BB962C8B-B14F-4D97-AF65-F5344CB8AC3E}">
        <p14:creationId xmlns:p14="http://schemas.microsoft.com/office/powerpoint/2010/main" val="22822422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E950E2F-7DC9-7E4E-8DCD-E1A7C422C915}" type="datetimeFigureOut">
              <a:rPr lang="en-US" smtClean="0"/>
              <a:pPr/>
              <a:t>12/2/2011</a:t>
            </a:fld>
            <a:endParaRPr lang="en-US"/>
          </a:p>
        </p:txBody>
      </p:sp>
      <p:sp>
        <p:nvSpPr>
          <p:cNvPr id="6" name="Slide Number Placeholder 5"/>
          <p:cNvSpPr>
            <a:spLocks noGrp="1"/>
          </p:cNvSpPr>
          <p:nvPr>
            <p:ph type="sldNum" sz="quarter" idx="12"/>
          </p:nvPr>
        </p:nvSpPr>
        <p:spPr/>
        <p:txBody>
          <a:bodyPr/>
          <a:lstStyle/>
          <a:p>
            <a:fld id="{18E2A8E5-06F3-8E45-8D53-7A19E69D84F3}" type="slidenum">
              <a:rPr lang="en-US" smtClean="0"/>
              <a:pPr/>
              <a:t>‹#›</a:t>
            </a:fld>
            <a:endParaRPr lang="en-US"/>
          </a:p>
        </p:txBody>
      </p:sp>
    </p:spTree>
    <p:extLst>
      <p:ext uri="{BB962C8B-B14F-4D97-AF65-F5344CB8AC3E}">
        <p14:creationId xmlns:p14="http://schemas.microsoft.com/office/powerpoint/2010/main" val="30000854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E950E2F-7DC9-7E4E-8DCD-E1A7C422C915}" type="datetimeFigureOut">
              <a:rPr lang="en-US" smtClean="0"/>
              <a:pPr/>
              <a:t>12/2/2011</a:t>
            </a:fld>
            <a:endParaRPr lang="en-US"/>
          </a:p>
        </p:txBody>
      </p:sp>
      <p:sp>
        <p:nvSpPr>
          <p:cNvPr id="7" name="Slide Number Placeholder 6"/>
          <p:cNvSpPr>
            <a:spLocks noGrp="1"/>
          </p:cNvSpPr>
          <p:nvPr>
            <p:ph type="sldNum" sz="quarter" idx="12"/>
          </p:nvPr>
        </p:nvSpPr>
        <p:spPr/>
        <p:txBody>
          <a:bodyPr/>
          <a:lstStyle/>
          <a:p>
            <a:fld id="{18E2A8E5-06F3-8E45-8D53-7A19E69D84F3}" type="slidenum">
              <a:rPr lang="en-US" smtClean="0"/>
              <a:pPr/>
              <a:t>‹#›</a:t>
            </a:fld>
            <a:endParaRPr lang="en-US"/>
          </a:p>
        </p:txBody>
      </p:sp>
    </p:spTree>
    <p:extLst>
      <p:ext uri="{BB962C8B-B14F-4D97-AF65-F5344CB8AC3E}">
        <p14:creationId xmlns:p14="http://schemas.microsoft.com/office/powerpoint/2010/main" val="14672730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E950E2F-7DC9-7E4E-8DCD-E1A7C422C915}" type="datetimeFigureOut">
              <a:rPr lang="en-US" smtClean="0"/>
              <a:pPr/>
              <a:t>12/2/2011</a:t>
            </a:fld>
            <a:endParaRPr lang="en-US"/>
          </a:p>
        </p:txBody>
      </p:sp>
      <p:sp>
        <p:nvSpPr>
          <p:cNvPr id="9" name="Slide Number Placeholder 8"/>
          <p:cNvSpPr>
            <a:spLocks noGrp="1"/>
          </p:cNvSpPr>
          <p:nvPr>
            <p:ph type="sldNum" sz="quarter" idx="12"/>
          </p:nvPr>
        </p:nvSpPr>
        <p:spPr/>
        <p:txBody>
          <a:bodyPr/>
          <a:lstStyle/>
          <a:p>
            <a:fld id="{18E2A8E5-06F3-8E45-8D53-7A19E69D84F3}" type="slidenum">
              <a:rPr lang="en-US" smtClean="0"/>
              <a:pPr/>
              <a:t>‹#›</a:t>
            </a:fld>
            <a:endParaRPr lang="en-US"/>
          </a:p>
        </p:txBody>
      </p:sp>
    </p:spTree>
    <p:extLst>
      <p:ext uri="{BB962C8B-B14F-4D97-AF65-F5344CB8AC3E}">
        <p14:creationId xmlns:p14="http://schemas.microsoft.com/office/powerpoint/2010/main" val="27786476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E950E2F-7DC9-7E4E-8DCD-E1A7C422C915}" type="datetimeFigureOut">
              <a:rPr lang="en-US" smtClean="0"/>
              <a:pPr/>
              <a:t>12/2/2011</a:t>
            </a:fld>
            <a:endParaRPr lang="en-US"/>
          </a:p>
        </p:txBody>
      </p:sp>
      <p:sp>
        <p:nvSpPr>
          <p:cNvPr id="5" name="Slide Number Placeholder 4"/>
          <p:cNvSpPr>
            <a:spLocks noGrp="1"/>
          </p:cNvSpPr>
          <p:nvPr>
            <p:ph type="sldNum" sz="quarter" idx="12"/>
          </p:nvPr>
        </p:nvSpPr>
        <p:spPr/>
        <p:txBody>
          <a:bodyPr/>
          <a:lstStyle/>
          <a:p>
            <a:fld id="{18E2A8E5-06F3-8E45-8D53-7A19E69D84F3}" type="slidenum">
              <a:rPr lang="en-US" smtClean="0"/>
              <a:pPr/>
              <a:t>‹#›</a:t>
            </a:fld>
            <a:endParaRPr lang="en-US"/>
          </a:p>
        </p:txBody>
      </p:sp>
    </p:spTree>
    <p:extLst>
      <p:ext uri="{BB962C8B-B14F-4D97-AF65-F5344CB8AC3E}">
        <p14:creationId xmlns:p14="http://schemas.microsoft.com/office/powerpoint/2010/main" val="27060621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E950E2F-7DC9-7E4E-8DCD-E1A7C422C915}" type="datetimeFigureOut">
              <a:rPr lang="en-US" smtClean="0"/>
              <a:pPr/>
              <a:t>12/2/2011</a:t>
            </a:fld>
            <a:endParaRPr lang="en-US"/>
          </a:p>
        </p:txBody>
      </p:sp>
      <p:sp>
        <p:nvSpPr>
          <p:cNvPr id="4" name="Slide Number Placeholder 3"/>
          <p:cNvSpPr>
            <a:spLocks noGrp="1"/>
          </p:cNvSpPr>
          <p:nvPr>
            <p:ph type="sldNum" sz="quarter" idx="12"/>
          </p:nvPr>
        </p:nvSpPr>
        <p:spPr/>
        <p:txBody>
          <a:bodyPr/>
          <a:lstStyle/>
          <a:p>
            <a:fld id="{18E2A8E5-06F3-8E45-8D53-7A19E69D84F3}" type="slidenum">
              <a:rPr lang="en-US" smtClean="0"/>
              <a:pPr/>
              <a:t>‹#›</a:t>
            </a:fld>
            <a:endParaRPr lang="en-US"/>
          </a:p>
        </p:txBody>
      </p:sp>
    </p:spTree>
    <p:extLst>
      <p:ext uri="{BB962C8B-B14F-4D97-AF65-F5344CB8AC3E}">
        <p14:creationId xmlns:p14="http://schemas.microsoft.com/office/powerpoint/2010/main" val="2669082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E950E2F-7DC9-7E4E-8DCD-E1A7C422C915}" type="datetimeFigureOut">
              <a:rPr lang="en-US" smtClean="0"/>
              <a:pPr/>
              <a:t>12/2/2011</a:t>
            </a:fld>
            <a:endParaRPr lang="en-US"/>
          </a:p>
        </p:txBody>
      </p:sp>
      <p:sp>
        <p:nvSpPr>
          <p:cNvPr id="7" name="Slide Number Placeholder 6"/>
          <p:cNvSpPr>
            <a:spLocks noGrp="1"/>
          </p:cNvSpPr>
          <p:nvPr>
            <p:ph type="sldNum" sz="quarter" idx="12"/>
          </p:nvPr>
        </p:nvSpPr>
        <p:spPr/>
        <p:txBody>
          <a:bodyPr/>
          <a:lstStyle/>
          <a:p>
            <a:fld id="{18E2A8E5-06F3-8E45-8D53-7A19E69D84F3}" type="slidenum">
              <a:rPr lang="en-US" smtClean="0"/>
              <a:pPr/>
              <a:t>‹#›</a:t>
            </a:fld>
            <a:endParaRPr lang="en-US"/>
          </a:p>
        </p:txBody>
      </p:sp>
    </p:spTree>
    <p:extLst>
      <p:ext uri="{BB962C8B-B14F-4D97-AF65-F5344CB8AC3E}">
        <p14:creationId xmlns:p14="http://schemas.microsoft.com/office/powerpoint/2010/main" val="13914181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E950E2F-7DC9-7E4E-8DCD-E1A7C422C915}" type="datetimeFigureOut">
              <a:rPr lang="en-US" smtClean="0"/>
              <a:pPr/>
              <a:t>12/2/2011</a:t>
            </a:fld>
            <a:endParaRPr lang="en-US"/>
          </a:p>
        </p:txBody>
      </p:sp>
      <p:sp>
        <p:nvSpPr>
          <p:cNvPr id="7" name="Slide Number Placeholder 6"/>
          <p:cNvSpPr>
            <a:spLocks noGrp="1"/>
          </p:cNvSpPr>
          <p:nvPr>
            <p:ph type="sldNum" sz="quarter" idx="12"/>
          </p:nvPr>
        </p:nvSpPr>
        <p:spPr/>
        <p:txBody>
          <a:bodyPr/>
          <a:lstStyle/>
          <a:p>
            <a:fld id="{18E2A8E5-06F3-8E45-8D53-7A19E69D84F3}" type="slidenum">
              <a:rPr lang="en-US" smtClean="0"/>
              <a:pPr/>
              <a:t>‹#›</a:t>
            </a:fld>
            <a:endParaRPr lang="en-US"/>
          </a:p>
        </p:txBody>
      </p:sp>
    </p:spTree>
    <p:extLst>
      <p:ext uri="{BB962C8B-B14F-4D97-AF65-F5344CB8AC3E}">
        <p14:creationId xmlns:p14="http://schemas.microsoft.com/office/powerpoint/2010/main" val="12350067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descr="PP_bgd.png"/>
          <p:cNvPicPr>
            <a:picLocks noChangeAspect="1"/>
          </p:cNvPicPr>
          <p:nvPr/>
        </p:nvPicPr>
        <p:blipFill>
          <a:blip r:embed="rId11"/>
          <a:stretch>
            <a:fillRect/>
          </a:stretch>
        </p:blipFill>
        <p:spPr>
          <a:xfrm>
            <a:off x="0" y="0"/>
            <a:ext cx="9144000" cy="6858000"/>
          </a:xfrm>
          <a:prstGeom prst="rect">
            <a:avLst/>
          </a:prstGeom>
        </p:spPr>
      </p:pic>
      <p:sp>
        <p:nvSpPr>
          <p:cNvPr id="2" name="Title Placeholder 1"/>
          <p:cNvSpPr>
            <a:spLocks noGrp="1"/>
          </p:cNvSpPr>
          <p:nvPr>
            <p:ph type="title"/>
          </p:nvPr>
        </p:nvSpPr>
        <p:spPr>
          <a:xfrm>
            <a:off x="457200" y="768126"/>
            <a:ext cx="8229600" cy="649512"/>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31665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5916855"/>
            <a:ext cx="637913" cy="209308"/>
          </a:xfrm>
          <a:prstGeom prst="rect">
            <a:avLst/>
          </a:prstGeom>
        </p:spPr>
        <p:txBody>
          <a:bodyPr vert="horz" lIns="91440" tIns="45720" rIns="91440" bIns="45720" rtlCol="0" anchor="ctr"/>
          <a:lstStyle>
            <a:lvl1pPr algn="l">
              <a:defRPr sz="1200">
                <a:solidFill>
                  <a:schemeClr val="tx1">
                    <a:tint val="75000"/>
                  </a:schemeClr>
                </a:solidFill>
              </a:defRPr>
            </a:lvl1pPr>
          </a:lstStyle>
          <a:p>
            <a:fld id="{0E950E2F-7DC9-7E4E-8DCD-E1A7C422C915}" type="datetimeFigureOut">
              <a:rPr lang="en-US" smtClean="0"/>
              <a:pPr/>
              <a:t>12/2/2011</a:t>
            </a:fld>
            <a:endParaRPr lang="en-US" dirty="0"/>
          </a:p>
        </p:txBody>
      </p:sp>
      <p:sp>
        <p:nvSpPr>
          <p:cNvPr id="6" name="Slide Number Placeholder 5"/>
          <p:cNvSpPr>
            <a:spLocks noGrp="1"/>
          </p:cNvSpPr>
          <p:nvPr>
            <p:ph type="sldNum" sz="quarter" idx="4"/>
          </p:nvPr>
        </p:nvSpPr>
        <p:spPr>
          <a:xfrm>
            <a:off x="8046036" y="5916855"/>
            <a:ext cx="640764" cy="209308"/>
          </a:xfrm>
          <a:prstGeom prst="rect">
            <a:avLst/>
          </a:prstGeom>
        </p:spPr>
        <p:txBody>
          <a:bodyPr vert="horz" lIns="91440" tIns="45720" rIns="91440" bIns="45720" rtlCol="0" anchor="ctr"/>
          <a:lstStyle>
            <a:lvl1pPr algn="r">
              <a:defRPr sz="1200">
                <a:solidFill>
                  <a:schemeClr val="tx1">
                    <a:tint val="75000"/>
                  </a:schemeClr>
                </a:solidFill>
              </a:defRPr>
            </a:lvl1pPr>
          </a:lstStyle>
          <a:p>
            <a:fld id="{18E2A8E5-06F3-8E45-8D53-7A19E69D84F3}" type="slidenum">
              <a:rPr lang="en-US" smtClean="0"/>
              <a:pPr/>
              <a:t>‹#›</a:t>
            </a:fld>
            <a:endParaRPr lang="en-US" dirty="0"/>
          </a:p>
        </p:txBody>
      </p:sp>
      <p:sp>
        <p:nvSpPr>
          <p:cNvPr id="8" name="TextBox 7"/>
          <p:cNvSpPr txBox="1"/>
          <p:nvPr/>
        </p:nvSpPr>
        <p:spPr>
          <a:xfrm>
            <a:off x="3256385" y="6582006"/>
            <a:ext cx="3008948" cy="230832"/>
          </a:xfrm>
          <a:prstGeom prst="rect">
            <a:avLst/>
          </a:prstGeom>
          <a:noFill/>
        </p:spPr>
        <p:txBody>
          <a:bodyPr wrap="square" rtlCol="0">
            <a:sp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900" kern="1200" dirty="0" smtClean="0">
                <a:solidFill>
                  <a:schemeClr val="bg1"/>
                </a:solidFill>
                <a:latin typeface="+mn-lt"/>
                <a:ea typeface="+mn-ea"/>
                <a:cs typeface="+mn-cs"/>
              </a:rPr>
              <a:t>© Commonwealth of Australia through NSW DEC, 2011</a:t>
            </a:r>
            <a:endParaRPr lang="en-US" sz="900" dirty="0" smtClean="0">
              <a:solidFill>
                <a:schemeClr val="bg1"/>
              </a:solidFill>
            </a:endParaRPr>
          </a:p>
        </p:txBody>
      </p:sp>
      <p:pic>
        <p:nvPicPr>
          <p:cNvPr id="9" name="Picture 8" descr="DER.png"/>
          <p:cNvPicPr>
            <a:picLocks noChangeAspect="1"/>
          </p:cNvPicPr>
          <p:nvPr/>
        </p:nvPicPr>
        <p:blipFill>
          <a:blip r:embed="rId12"/>
          <a:stretch>
            <a:fillRect/>
          </a:stretch>
        </p:blipFill>
        <p:spPr>
          <a:xfrm>
            <a:off x="6265333" y="6500650"/>
            <a:ext cx="2743919" cy="269181"/>
          </a:xfrm>
          <a:prstGeom prst="rect">
            <a:avLst/>
          </a:prstGeom>
        </p:spPr>
      </p:pic>
    </p:spTree>
    <p:extLst>
      <p:ext uri="{BB962C8B-B14F-4D97-AF65-F5344CB8AC3E}">
        <p14:creationId xmlns:p14="http://schemas.microsoft.com/office/powerpoint/2010/main" val="1176206589"/>
      </p:ext>
    </p:extLst>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9.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1.xml"/><Relationship Id="rId1" Type="http://schemas.openxmlformats.org/officeDocument/2006/relationships/slideLayout" Target="../slideLayouts/slideLayout8.xml"/><Relationship Id="rId5" Type="http://schemas.openxmlformats.org/officeDocument/2006/relationships/image" Target="../media/image14.png"/><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3" Type="http://schemas.openxmlformats.org/officeDocument/2006/relationships/hyperlink" Target="http://lrrpublic.cli.det.nsw.edu.au/lrrSecure/Cli/Download.aspx?resID=12958&amp;v=1&amp;preview=true&amp;target=PUBLIC" TargetMode="External"/><Relationship Id="rId7" Type="http://schemas.openxmlformats.org/officeDocument/2006/relationships/image" Target="../media/image18.png"/><Relationship Id="rId2" Type="http://schemas.openxmlformats.org/officeDocument/2006/relationships/notesSlide" Target="../notesSlides/notesSlide13.xml"/><Relationship Id="rId1" Type="http://schemas.openxmlformats.org/officeDocument/2006/relationships/slideLayout" Target="../slideLayouts/slideLayout8.xml"/><Relationship Id="rId6" Type="http://schemas.openxmlformats.org/officeDocument/2006/relationships/hyperlink" Target="http://www.schools.nsw.edu.au/news/technology/usingtechnology/yr2010/digitalcitizen.php" TargetMode="External"/><Relationship Id="rId5" Type="http://schemas.openxmlformats.org/officeDocument/2006/relationships/hyperlink" Target="http://www.digitalcitizenship.nsw.edu.au/" TargetMode="External"/><Relationship Id="rId4" Type="http://schemas.openxmlformats.org/officeDocument/2006/relationships/image" Target="../media/image17.jpeg"/></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1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hyperlink" Target="http://www.tale.edu.au/" TargetMode="Externa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hyperlink" Target="http://www.digizen.org/"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youtube.com/watch?v=sIFYPQjYhv8"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http://www.youtube.com/watch?v=C2jDOkzrVew"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hyperlink" Target="http://www.digitalcitizenship.nsw.edu.au/"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9.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R_1"/>
          <p:cNvPicPr/>
          <p:nvPr/>
        </p:nvPicPr>
        <p:blipFill>
          <a:blip r:embed="rId3" cstate="print"/>
          <a:srcRect/>
          <a:stretch>
            <a:fillRect/>
          </a:stretch>
        </p:blipFill>
        <p:spPr bwMode="auto">
          <a:xfrm>
            <a:off x="1714500" y="4038600"/>
            <a:ext cx="5715000" cy="361950"/>
          </a:xfrm>
          <a:prstGeom prst="rect">
            <a:avLst/>
          </a:prstGeom>
          <a:noFill/>
          <a:ln w="9525">
            <a:noFill/>
            <a:miter lim="800000"/>
            <a:headEnd/>
            <a:tailEnd/>
          </a:ln>
        </p:spPr>
      </p:pic>
      <p:pic>
        <p:nvPicPr>
          <p:cNvPr id="10241" name="Picture 1" descr="C:\Users\tgorrod\Desktop\digitalcitizenship_white\graphics\DC_banner.png"/>
          <p:cNvPicPr>
            <a:picLocks noChangeAspect="1" noChangeArrowheads="1"/>
          </p:cNvPicPr>
          <p:nvPr/>
        </p:nvPicPr>
        <p:blipFill>
          <a:blip r:embed="rId4" cstate="print"/>
          <a:srcRect/>
          <a:stretch>
            <a:fillRect/>
          </a:stretch>
        </p:blipFill>
        <p:spPr bwMode="auto">
          <a:xfrm>
            <a:off x="1538514" y="2387600"/>
            <a:ext cx="6115081" cy="1246187"/>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200" y="876300"/>
            <a:ext cx="8229600" cy="649512"/>
          </a:xfrm>
        </p:spPr>
        <p:txBody>
          <a:bodyPr>
            <a:noAutofit/>
          </a:bodyPr>
          <a:lstStyle/>
          <a:p>
            <a:pPr algn="l"/>
            <a:r>
              <a:rPr lang="en-AU" sz="4000" b="1" dirty="0" smtClean="0"/>
              <a:t>For secondary students</a:t>
            </a:r>
            <a:endParaRPr lang="en-AU" sz="4000" dirty="0"/>
          </a:p>
        </p:txBody>
      </p:sp>
      <p:sp>
        <p:nvSpPr>
          <p:cNvPr id="4" name="Text Placeholder 3"/>
          <p:cNvSpPr>
            <a:spLocks noGrp="1"/>
          </p:cNvSpPr>
          <p:nvPr>
            <p:ph type="body" sz="half" idx="2"/>
          </p:nvPr>
        </p:nvSpPr>
        <p:spPr>
          <a:xfrm>
            <a:off x="391885" y="5181600"/>
            <a:ext cx="8349343" cy="858610"/>
          </a:xfrm>
        </p:spPr>
        <p:txBody>
          <a:bodyPr>
            <a:noAutofit/>
          </a:bodyPr>
          <a:lstStyle/>
          <a:p>
            <a:r>
              <a:rPr lang="en-AU" sz="2400" dirty="0" smtClean="0"/>
              <a:t>A series of eighteen lessons for Stage 4 and 5 cover different challenges and issues related to digital citizenship.</a:t>
            </a:r>
          </a:p>
        </p:txBody>
      </p:sp>
      <p:pic>
        <p:nvPicPr>
          <p:cNvPr id="3074" name="Picture 2" descr="V:\2011_004_LDQ.DCS.10_Digital_Citizenship_\Production\graphics\DER_2011\graphics\secon.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73659" y="829890"/>
            <a:ext cx="618421" cy="821108"/>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p:cNvPicPr>
            <a:picLocks noChangeAspect="1" noChangeArrowheads="1"/>
          </p:cNvPicPr>
          <p:nvPr/>
        </p:nvPicPr>
        <p:blipFill rotWithShape="1">
          <a:blip r:embed="rId4">
            <a:extLst>
              <a:ext uri="{28A0092B-C50C-407E-A947-70E740481C1C}">
                <a14:useLocalDpi xmlns:a14="http://schemas.microsoft.com/office/drawing/2010/main" val="0"/>
              </a:ext>
            </a:extLst>
          </a:blip>
          <a:srcRect l="9962" t="15311" r="11698" b="14846"/>
          <a:stretch/>
        </p:blipFill>
        <p:spPr bwMode="auto">
          <a:xfrm>
            <a:off x="1896744" y="1668835"/>
            <a:ext cx="5350512" cy="345835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3883068" y="1785257"/>
            <a:ext cx="4471792" cy="2761768"/>
          </a:xfrm>
        </p:spPr>
        <p:txBody>
          <a:bodyPr>
            <a:noAutofit/>
          </a:bodyPr>
          <a:lstStyle/>
          <a:p>
            <a:r>
              <a:rPr lang="en-AU" sz="2800" dirty="0" smtClean="0"/>
              <a:t>Students play </a:t>
            </a:r>
            <a:r>
              <a:rPr lang="en-AU" sz="2800" b="1" dirty="0" smtClean="0"/>
              <a:t>Digital Dilemma </a:t>
            </a:r>
            <a:r>
              <a:rPr lang="en-AU" sz="2800" dirty="0" smtClean="0"/>
              <a:t>and </a:t>
            </a:r>
            <a:r>
              <a:rPr lang="en-AU" sz="2800" b="1" dirty="0" smtClean="0"/>
              <a:t>Party Planner</a:t>
            </a:r>
            <a:r>
              <a:rPr lang="en-AU" sz="2800" dirty="0" smtClean="0"/>
              <a:t>, two fun Mystery Matters games, where students are faced with challenges and scenarios related to digital social networks.</a:t>
            </a: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43324" y="1201834"/>
            <a:ext cx="2023565" cy="2023565"/>
          </a:xfrm>
          <a:prstGeom prst="rect">
            <a:avLst/>
          </a:prstGeom>
          <a:effectLst>
            <a:outerShdw blurRad="50800" dist="38100" dir="2700000" algn="tl" rotWithShape="0">
              <a:prstClr val="black">
                <a:alpha val="40000"/>
              </a:prstClr>
            </a:outerShdw>
          </a:effectLst>
        </p:spPr>
      </p:pic>
      <p:pic>
        <p:nvPicPr>
          <p:cNvPr id="26626" name="Picture 2" descr="C:\Users\tgorrod\Desktop\digitalcitizenship_white\graphics\games.png"/>
          <p:cNvPicPr>
            <a:picLocks noChangeAspect="1" noChangeArrowheads="1"/>
          </p:cNvPicPr>
          <p:nvPr/>
        </p:nvPicPr>
        <p:blipFill>
          <a:blip r:embed="rId4" cstate="print"/>
          <a:srcRect/>
          <a:stretch>
            <a:fillRect/>
          </a:stretch>
        </p:blipFill>
        <p:spPr bwMode="auto">
          <a:xfrm>
            <a:off x="7200000" y="864000"/>
            <a:ext cx="671082" cy="814885"/>
          </a:xfrm>
          <a:prstGeom prst="rect">
            <a:avLst/>
          </a:prstGeom>
          <a:noFill/>
        </p:spPr>
      </p:pic>
      <p:pic>
        <p:nvPicPr>
          <p:cNvPr id="5122" name="Picture 2" descr="V:\2011_004_LDQ.DCS.10_Digital_Citizenship_\Production\graphics\partyplanner\pp-logo_large.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47109" y="3491618"/>
            <a:ext cx="2078772" cy="207877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AU" b="1" dirty="0" smtClean="0"/>
              <a:t>Videos</a:t>
            </a:r>
            <a:endParaRPr lang="en-AU" dirty="0"/>
          </a:p>
        </p:txBody>
      </p:sp>
      <p:sp>
        <p:nvSpPr>
          <p:cNvPr id="3" name="Content Placeholder 2"/>
          <p:cNvSpPr>
            <a:spLocks noGrp="1"/>
          </p:cNvSpPr>
          <p:nvPr>
            <p:ph idx="1"/>
          </p:nvPr>
        </p:nvSpPr>
        <p:spPr>
          <a:xfrm>
            <a:off x="457200" y="4760686"/>
            <a:ext cx="8229600" cy="1458685"/>
          </a:xfrm>
        </p:spPr>
        <p:txBody>
          <a:bodyPr>
            <a:normAutofit/>
          </a:bodyPr>
          <a:lstStyle/>
          <a:p>
            <a:pPr marL="0" indent="0">
              <a:spcBef>
                <a:spcPts val="0"/>
              </a:spcBef>
              <a:buNone/>
            </a:pPr>
            <a:r>
              <a:rPr lang="en-AU" sz="2400" dirty="0" smtClean="0"/>
              <a:t>There are many excellent videos online relating to digital citizenship. The program provides links to a selection of the best.</a:t>
            </a:r>
          </a:p>
          <a:p>
            <a:pPr marL="0" indent="0">
              <a:spcBef>
                <a:spcPts val="0"/>
              </a:spcBef>
              <a:buNone/>
            </a:pPr>
            <a:r>
              <a:rPr lang="en-AU" sz="2400" dirty="0" smtClean="0"/>
              <a:t>The videos are great for students, teachers and parents.</a:t>
            </a:r>
          </a:p>
          <a:p>
            <a:endParaRPr lang="en-AU" dirty="0"/>
          </a:p>
        </p:txBody>
      </p:sp>
      <p:pic>
        <p:nvPicPr>
          <p:cNvPr id="23559" name="Picture 7" descr="C:\Users\tgorrod\Desktop\digitalcitizenship_white\graphics\video.png"/>
          <p:cNvPicPr>
            <a:picLocks noChangeAspect="1" noChangeArrowheads="1"/>
          </p:cNvPicPr>
          <p:nvPr/>
        </p:nvPicPr>
        <p:blipFill>
          <a:blip r:embed="rId3" cstate="print"/>
          <a:srcRect/>
          <a:stretch>
            <a:fillRect/>
          </a:stretch>
        </p:blipFill>
        <p:spPr bwMode="auto">
          <a:xfrm>
            <a:off x="7200000" y="864000"/>
            <a:ext cx="666902" cy="809810"/>
          </a:xfrm>
          <a:prstGeom prst="rect">
            <a:avLst/>
          </a:prstGeom>
          <a:noFill/>
        </p:spPr>
      </p:pic>
      <p:pic>
        <p:nvPicPr>
          <p:cNvPr id="6146"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8501" t="15313" r="11110" b="41241"/>
          <a:stretch/>
        </p:blipFill>
        <p:spPr bwMode="auto">
          <a:xfrm>
            <a:off x="1227446" y="1722432"/>
            <a:ext cx="6689109" cy="262096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AU" sz="4000" b="1" dirty="0" smtClean="0"/>
              <a:t>For parents</a:t>
            </a:r>
          </a:p>
        </p:txBody>
      </p:sp>
      <p:pic>
        <p:nvPicPr>
          <p:cNvPr id="7" name="Content Placeholder 6" descr="s2ssplash.jpg">
            <a:hlinkClick r:id="rId3"/>
          </p:cNvPr>
          <p:cNvPicPr>
            <a:picLocks noGrp="1" noChangeAspect="1"/>
          </p:cNvPicPr>
          <p:nvPr>
            <p:ph idx="1"/>
          </p:nvPr>
        </p:nvPicPr>
        <p:blipFill>
          <a:blip r:embed="rId4" cstate="print"/>
          <a:stretch>
            <a:fillRect/>
          </a:stretch>
        </p:blipFill>
        <p:spPr>
          <a:xfrm>
            <a:off x="3915189" y="1773967"/>
            <a:ext cx="4279067" cy="2851278"/>
          </a:xfrm>
          <a:effectLst>
            <a:outerShdw blurRad="50800" dist="38100" dir="2700000" algn="tl" rotWithShape="0">
              <a:prstClr val="black">
                <a:alpha val="40000"/>
              </a:prstClr>
            </a:outerShdw>
          </a:effectLst>
        </p:spPr>
      </p:pic>
      <p:sp>
        <p:nvSpPr>
          <p:cNvPr id="6" name="Text Placeholder 5"/>
          <p:cNvSpPr>
            <a:spLocks noGrp="1"/>
          </p:cNvSpPr>
          <p:nvPr>
            <p:ph type="body" sz="half" idx="2"/>
          </p:nvPr>
        </p:nvSpPr>
        <p:spPr>
          <a:xfrm>
            <a:off x="457200" y="1602668"/>
            <a:ext cx="3008313" cy="4251716"/>
          </a:xfrm>
        </p:spPr>
        <p:txBody>
          <a:bodyPr>
            <a:noAutofit/>
          </a:bodyPr>
          <a:lstStyle/>
          <a:p>
            <a:pPr>
              <a:spcBef>
                <a:spcPts val="0"/>
              </a:spcBef>
            </a:pPr>
            <a:r>
              <a:rPr lang="en-AU" sz="2400" dirty="0" smtClean="0"/>
              <a:t>An online guide for parents:</a:t>
            </a:r>
          </a:p>
          <a:p>
            <a:pPr marL="180000" indent="-180000">
              <a:spcBef>
                <a:spcPts val="600"/>
              </a:spcBef>
              <a:buFont typeface="Arial" pitchFamily="34" charset="0"/>
              <a:buChar char="•"/>
            </a:pPr>
            <a:r>
              <a:rPr lang="en-AU" sz="2400" dirty="0" smtClean="0"/>
              <a:t>outlines what students will learn</a:t>
            </a:r>
          </a:p>
          <a:p>
            <a:pPr marL="180000" indent="-180000">
              <a:spcBef>
                <a:spcPts val="600"/>
              </a:spcBef>
              <a:buFont typeface="Arial" pitchFamily="34" charset="0"/>
              <a:buChar char="•"/>
            </a:pPr>
            <a:r>
              <a:rPr lang="en-AU" sz="2400" dirty="0" smtClean="0"/>
              <a:t>explains what digital citizenship is</a:t>
            </a:r>
          </a:p>
          <a:p>
            <a:pPr marL="180000" indent="-180000">
              <a:spcBef>
                <a:spcPts val="600"/>
              </a:spcBef>
              <a:buFont typeface="Arial" pitchFamily="34" charset="0"/>
              <a:buChar char="•"/>
            </a:pPr>
            <a:r>
              <a:rPr lang="en-AU" sz="2400" dirty="0" smtClean="0"/>
              <a:t>provides links to resources to help families stay safe online.</a:t>
            </a:r>
          </a:p>
        </p:txBody>
      </p:sp>
      <p:sp>
        <p:nvSpPr>
          <p:cNvPr id="5" name="TextBox 4"/>
          <p:cNvSpPr txBox="1"/>
          <p:nvPr/>
        </p:nvSpPr>
        <p:spPr>
          <a:xfrm>
            <a:off x="3048000" y="5465902"/>
            <a:ext cx="5638800" cy="523220"/>
          </a:xfrm>
          <a:prstGeom prst="rect">
            <a:avLst/>
          </a:prstGeom>
          <a:noFill/>
        </p:spPr>
        <p:txBody>
          <a:bodyPr wrap="square" rtlCol="0">
            <a:spAutoFit/>
          </a:bodyPr>
          <a:lstStyle/>
          <a:p>
            <a:pPr algn="r"/>
            <a:r>
              <a:rPr lang="en-AU" sz="1400" dirty="0" smtClean="0"/>
              <a:t>Go to the guide page of: </a:t>
            </a:r>
            <a:r>
              <a:rPr lang="en-AU" sz="1400" dirty="0" err="1" smtClean="0">
                <a:hlinkClick r:id="rId5"/>
              </a:rPr>
              <a:t>www.digitalcitizenship.nsw.edu.au</a:t>
            </a:r>
            <a:endParaRPr lang="en-AU" sz="1400" dirty="0" smtClean="0"/>
          </a:p>
          <a:p>
            <a:pPr algn="r"/>
            <a:r>
              <a:rPr lang="en-AU" sz="1400" dirty="0" smtClean="0"/>
              <a:t>Or see NSW Department of Education and Communities’ </a:t>
            </a:r>
            <a:r>
              <a:rPr lang="en-AU" sz="1400" i="1" dirty="0" smtClean="0">
                <a:hlinkClick r:id="rId6"/>
              </a:rPr>
              <a:t>Technology A to Z</a:t>
            </a:r>
            <a:r>
              <a:rPr lang="en-AU" sz="1400" dirty="0" smtClean="0"/>
              <a:t>.</a:t>
            </a:r>
            <a:endParaRPr lang="en-AU" sz="1400" dirty="0"/>
          </a:p>
        </p:txBody>
      </p:sp>
      <p:pic>
        <p:nvPicPr>
          <p:cNvPr id="27650" name="Picture 2" descr="C:\Users\tgorrod\Desktop\digitalcitizenship_white\graphics\guide.png"/>
          <p:cNvPicPr>
            <a:picLocks noChangeAspect="1" noChangeArrowheads="1"/>
          </p:cNvPicPr>
          <p:nvPr/>
        </p:nvPicPr>
        <p:blipFill>
          <a:blip r:embed="rId7" cstate="print"/>
          <a:srcRect/>
          <a:stretch>
            <a:fillRect/>
          </a:stretch>
        </p:blipFill>
        <p:spPr bwMode="auto">
          <a:xfrm>
            <a:off x="7200000" y="864000"/>
            <a:ext cx="675000" cy="819643"/>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AU" b="1" dirty="0" smtClean="0"/>
              <a:t>For teachers</a:t>
            </a:r>
            <a:endParaRPr lang="en-AU" dirty="0"/>
          </a:p>
        </p:txBody>
      </p:sp>
      <p:sp>
        <p:nvSpPr>
          <p:cNvPr id="3" name="Content Placeholder 2"/>
          <p:cNvSpPr>
            <a:spLocks noGrp="1"/>
          </p:cNvSpPr>
          <p:nvPr>
            <p:ph idx="1"/>
          </p:nvPr>
        </p:nvSpPr>
        <p:spPr>
          <a:xfrm>
            <a:off x="457201" y="1600200"/>
            <a:ext cx="3555999" cy="4316655"/>
          </a:xfrm>
        </p:spPr>
        <p:txBody>
          <a:bodyPr>
            <a:normAutofit fontScale="92500" lnSpcReduction="10000"/>
          </a:bodyPr>
          <a:lstStyle/>
          <a:p>
            <a:pPr marL="0" indent="0">
              <a:buNone/>
            </a:pPr>
            <a:r>
              <a:rPr lang="en-AU" dirty="0" smtClean="0"/>
              <a:t>An online course for teachers covers:</a:t>
            </a:r>
          </a:p>
          <a:p>
            <a:r>
              <a:rPr lang="en-AU" dirty="0"/>
              <a:t>u</a:t>
            </a:r>
            <a:r>
              <a:rPr lang="en-AU" smtClean="0"/>
              <a:t>nderstanding </a:t>
            </a:r>
            <a:r>
              <a:rPr lang="en-AU" dirty="0" smtClean="0"/>
              <a:t>good digital citizenship</a:t>
            </a:r>
          </a:p>
          <a:p>
            <a:r>
              <a:rPr lang="en-AU" dirty="0" smtClean="0"/>
              <a:t>modelling good digital citizenship</a:t>
            </a:r>
          </a:p>
          <a:p>
            <a:r>
              <a:rPr lang="en-AU" dirty="0" smtClean="0"/>
              <a:t>teaching the units to students.</a:t>
            </a:r>
            <a:endParaRPr lang="en-AU" dirty="0"/>
          </a:p>
        </p:txBody>
      </p:sp>
      <p:pic>
        <p:nvPicPr>
          <p:cNvPr id="23554" name="Picture 2" descr="C:\Users\tgorrod\Desktop\Untitled-1.png"/>
          <p:cNvPicPr>
            <a:picLocks noChangeAspect="1" noChangeArrowheads="1"/>
          </p:cNvPicPr>
          <p:nvPr/>
        </p:nvPicPr>
        <p:blipFill>
          <a:blip r:embed="rId3"/>
          <a:srcRect/>
          <a:stretch>
            <a:fillRect/>
          </a:stretch>
        </p:blipFill>
        <p:spPr bwMode="auto">
          <a:xfrm>
            <a:off x="7200000" y="864000"/>
            <a:ext cx="500063" cy="646113"/>
          </a:xfrm>
          <a:prstGeom prst="rect">
            <a:avLst/>
          </a:prstGeom>
          <a:noFill/>
        </p:spPr>
      </p:pic>
      <p:pic>
        <p:nvPicPr>
          <p:cNvPr id="7170"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10391" t="15312" r="12120" b="18648"/>
          <a:stretch/>
        </p:blipFill>
        <p:spPr bwMode="auto">
          <a:xfrm>
            <a:off x="4013199" y="1886856"/>
            <a:ext cx="4533615" cy="280125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tale.jpg"/>
          <p:cNvPicPr>
            <a:picLocks noChangeAspect="1"/>
          </p:cNvPicPr>
          <p:nvPr/>
        </p:nvPicPr>
        <p:blipFill>
          <a:blip r:embed="rId3" cstate="print"/>
          <a:stretch>
            <a:fillRect/>
          </a:stretch>
        </p:blipFill>
        <p:spPr>
          <a:xfrm>
            <a:off x="1538809" y="1253612"/>
            <a:ext cx="6066381" cy="3702091"/>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
        <p:nvSpPr>
          <p:cNvPr id="3" name="TextBox 2"/>
          <p:cNvSpPr txBox="1"/>
          <p:nvPr/>
        </p:nvSpPr>
        <p:spPr>
          <a:xfrm>
            <a:off x="755576" y="5229200"/>
            <a:ext cx="7632848" cy="800219"/>
          </a:xfrm>
          <a:prstGeom prst="rect">
            <a:avLst/>
          </a:prstGeom>
          <a:noFill/>
        </p:spPr>
        <p:txBody>
          <a:bodyPr wrap="square" rtlCol="0">
            <a:spAutoFit/>
          </a:bodyPr>
          <a:lstStyle/>
          <a:p>
            <a:r>
              <a:rPr lang="en-AU" dirty="0" smtClean="0"/>
              <a:t>All materials will be accessible via the Teaching and Learning exchange.</a:t>
            </a:r>
          </a:p>
          <a:p>
            <a:pPr algn="r"/>
            <a:r>
              <a:rPr lang="en-AU" sz="2800" dirty="0" smtClean="0">
                <a:solidFill>
                  <a:schemeClr val="bg1"/>
                </a:solidFill>
                <a:hlinkClick r:id="rId4"/>
              </a:rPr>
              <a:t>www.tale.edu.au</a:t>
            </a:r>
            <a:endParaRPr lang="en-AU" sz="2800" dirty="0">
              <a:solidFill>
                <a:schemeClr val="bg1"/>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50688"/>
            <a:ext cx="8229600" cy="649512"/>
          </a:xfrm>
        </p:spPr>
        <p:txBody>
          <a:bodyPr>
            <a:normAutofit fontScale="90000"/>
          </a:bodyPr>
          <a:lstStyle/>
          <a:p>
            <a:r>
              <a:rPr lang="en-AU" dirty="0" smtClean="0"/>
              <a:t>Insert information about</a:t>
            </a:r>
            <a:br>
              <a:rPr lang="en-AU" dirty="0" smtClean="0"/>
            </a:br>
            <a:r>
              <a:rPr lang="en-AU" dirty="0" smtClean="0"/>
              <a:t>your school’s program here</a:t>
            </a:r>
            <a:endParaRPr lang="en-AU" dirty="0"/>
          </a:p>
        </p:txBody>
      </p:sp>
      <p:sp>
        <p:nvSpPr>
          <p:cNvPr id="3" name="Content Placeholder 2"/>
          <p:cNvSpPr>
            <a:spLocks noGrp="1"/>
          </p:cNvSpPr>
          <p:nvPr>
            <p:ph idx="1"/>
          </p:nvPr>
        </p:nvSpPr>
        <p:spPr>
          <a:xfrm>
            <a:off x="457200" y="1741714"/>
            <a:ext cx="8229600" cy="4158343"/>
          </a:xfrm>
        </p:spPr>
        <p:txBody>
          <a:bodyPr/>
          <a:lstStyle/>
          <a:p>
            <a:endParaRPr lang="en-A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59229" y="839244"/>
            <a:ext cx="8414657" cy="5355312"/>
          </a:xfrm>
          <a:prstGeom prst="rect">
            <a:avLst/>
          </a:prstGeom>
          <a:noFill/>
        </p:spPr>
        <p:txBody>
          <a:bodyPr wrap="square" rtlCol="0">
            <a:spAutoFit/>
          </a:bodyPr>
          <a:lstStyle/>
          <a:p>
            <a:r>
              <a:rPr lang="en-AU" sz="2400" dirty="0" smtClean="0"/>
              <a:t>“Children will be children - pushing boundaries and taking risks…</a:t>
            </a:r>
          </a:p>
          <a:p>
            <a:endParaRPr lang="en-AU" sz="2800" dirty="0" smtClean="0"/>
          </a:p>
          <a:p>
            <a:endParaRPr lang="en-AU" sz="2800" dirty="0" smtClean="0"/>
          </a:p>
          <a:p>
            <a:endParaRPr lang="en-AU" sz="2800" dirty="0" smtClean="0"/>
          </a:p>
          <a:p>
            <a:endParaRPr lang="en-AU" sz="2800" dirty="0" smtClean="0"/>
          </a:p>
          <a:p>
            <a:endParaRPr lang="en-AU" sz="2800" dirty="0" smtClean="0"/>
          </a:p>
          <a:p>
            <a:endParaRPr lang="en-AU" sz="2800" dirty="0" smtClean="0"/>
          </a:p>
          <a:p>
            <a:endParaRPr lang="en-AU" sz="2800" dirty="0" smtClean="0"/>
          </a:p>
          <a:p>
            <a:endParaRPr lang="en-AU" sz="1000" dirty="0" smtClean="0"/>
          </a:p>
          <a:p>
            <a:endParaRPr lang="en-AU" sz="2800" dirty="0" smtClean="0"/>
          </a:p>
          <a:p>
            <a:r>
              <a:rPr lang="en-AU" sz="2800" dirty="0" smtClean="0"/>
              <a:t>At a public swimming pool we have gates, have lifeguards and shallow ends, but we also teach children how to swim.”                                                       </a:t>
            </a:r>
            <a:r>
              <a:rPr lang="en-AU" sz="2000" dirty="0" smtClean="0"/>
              <a:t>- Dr Tanya Byron</a:t>
            </a:r>
          </a:p>
        </p:txBody>
      </p:sp>
      <p:pic>
        <p:nvPicPr>
          <p:cNvPr id="2" name="Picture 1" descr="Girl_with_styrofoam_swimming_board.jpg"/>
          <p:cNvPicPr>
            <a:picLocks noChangeAspect="1"/>
          </p:cNvPicPr>
          <p:nvPr/>
        </p:nvPicPr>
        <p:blipFill>
          <a:blip r:embed="rId3" cstate="print"/>
          <a:stretch>
            <a:fillRect/>
          </a:stretch>
        </p:blipFill>
        <p:spPr>
          <a:xfrm>
            <a:off x="2311685" y="1429779"/>
            <a:ext cx="5004048" cy="3336032"/>
          </a:xfrm>
          <a:prstGeom prst="rect">
            <a:avLst/>
          </a:prstGeom>
        </p:spPr>
      </p:pic>
      <p:sp>
        <p:nvSpPr>
          <p:cNvPr id="4" name="TextBox 3"/>
          <p:cNvSpPr txBox="1"/>
          <p:nvPr/>
        </p:nvSpPr>
        <p:spPr>
          <a:xfrm>
            <a:off x="2311685" y="4334924"/>
            <a:ext cx="5004048" cy="430887"/>
          </a:xfrm>
          <a:prstGeom prst="rect">
            <a:avLst/>
          </a:prstGeom>
          <a:noFill/>
        </p:spPr>
        <p:txBody>
          <a:bodyPr wrap="square" rtlCol="0">
            <a:spAutoFit/>
          </a:bodyPr>
          <a:lstStyle/>
          <a:p>
            <a:r>
              <a:rPr lang="en-AU" sz="1100" dirty="0" smtClean="0">
                <a:solidFill>
                  <a:schemeClr val="bg1"/>
                </a:solidFill>
                <a:effectLst>
                  <a:outerShdw blurRad="38100" dist="38100" dir="2700000" algn="tl">
                    <a:srgbClr val="000000">
                      <a:alpha val="43137"/>
                    </a:srgbClr>
                  </a:outerShdw>
                </a:effectLst>
              </a:rPr>
              <a:t>Image source: http://commons.wikimedia.org/wiki/File:Girl_with_styrofoam_swimming_board.jpg</a:t>
            </a:r>
            <a:endParaRPr lang="en-AU" sz="1100" dirty="0">
              <a:solidFill>
                <a:schemeClr val="bg1"/>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53886"/>
            <a:ext cx="7772400" cy="4321628"/>
          </a:xfrm>
        </p:spPr>
        <p:txBody>
          <a:bodyPr>
            <a:noAutofit/>
          </a:bodyPr>
          <a:lstStyle/>
          <a:p>
            <a:pPr algn="l"/>
            <a:r>
              <a:rPr lang="en-AU" sz="3200" dirty="0" smtClean="0"/>
              <a:t>Have you ever used the internet to comment on things you’ve seen or read, research, share information, communicate with friends, play games or go shopping?</a:t>
            </a:r>
            <a:br>
              <a:rPr lang="en-AU" sz="3200" dirty="0" smtClean="0"/>
            </a:br>
            <a:r>
              <a:rPr lang="en-AU" sz="3200" dirty="0" smtClean="0"/>
              <a:t/>
            </a:r>
            <a:br>
              <a:rPr lang="en-AU" sz="3200" dirty="0" smtClean="0"/>
            </a:br>
            <a:r>
              <a:rPr lang="en-AU" sz="3200" dirty="0" smtClean="0"/>
              <a:t>If you answered YES to any of these then you are a digital citizen.</a:t>
            </a:r>
            <a:endParaRPr lang="en-AU" sz="32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47057"/>
            <a:ext cx="8229600" cy="649512"/>
          </a:xfrm>
        </p:spPr>
        <p:txBody>
          <a:bodyPr>
            <a:normAutofit fontScale="90000"/>
          </a:bodyPr>
          <a:lstStyle/>
          <a:p>
            <a:pPr algn="l"/>
            <a:r>
              <a:rPr lang="en-AU" b="1" dirty="0" smtClean="0"/>
              <a:t>What is digital citizenship?</a:t>
            </a:r>
            <a:endParaRPr lang="en-AU" dirty="0"/>
          </a:p>
        </p:txBody>
      </p:sp>
      <p:sp>
        <p:nvSpPr>
          <p:cNvPr id="3" name="Content Placeholder 2"/>
          <p:cNvSpPr>
            <a:spLocks noGrp="1"/>
          </p:cNvSpPr>
          <p:nvPr>
            <p:ph idx="1"/>
          </p:nvPr>
        </p:nvSpPr>
        <p:spPr>
          <a:xfrm>
            <a:off x="457200" y="1828800"/>
            <a:ext cx="8229600" cy="4088055"/>
          </a:xfrm>
        </p:spPr>
        <p:txBody>
          <a:bodyPr>
            <a:normAutofit/>
          </a:bodyPr>
          <a:lstStyle/>
          <a:p>
            <a:pPr marL="0" indent="0">
              <a:buNone/>
            </a:pPr>
            <a:endParaRPr lang="en-AU" dirty="0" smtClean="0"/>
          </a:p>
          <a:p>
            <a:pPr marL="0" indent="0">
              <a:buNone/>
            </a:pPr>
            <a:r>
              <a:rPr lang="en-AU" dirty="0" smtClean="0"/>
              <a:t>“Digital citizenship [is] about building safe spaces and communities, understanding how to manage personal information, and … using your online presence to grow and shape your world in a safe, creative way...”</a:t>
            </a:r>
          </a:p>
          <a:p>
            <a:pPr algn="r"/>
            <a:r>
              <a:rPr lang="en-AU" dirty="0" smtClean="0">
                <a:solidFill>
                  <a:schemeClr val="bg1"/>
                </a:solidFill>
                <a:hlinkClick r:id="rId3"/>
              </a:rPr>
              <a:t>digizen.org</a:t>
            </a:r>
            <a:endParaRPr lang="en-AU" dirty="0" smtClean="0">
              <a:solidFill>
                <a:schemeClr val="bg1"/>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b="1" dirty="0" smtClean="0"/>
              <a:t>Why does it matter?</a:t>
            </a:r>
            <a:endParaRPr lang="en-AU" b="1" dirty="0"/>
          </a:p>
        </p:txBody>
      </p:sp>
      <p:sp>
        <p:nvSpPr>
          <p:cNvPr id="5" name="Rectangle 4"/>
          <p:cNvSpPr/>
          <p:nvPr/>
        </p:nvSpPr>
        <p:spPr>
          <a:xfrm>
            <a:off x="553135" y="2408349"/>
            <a:ext cx="8133665" cy="1754326"/>
          </a:xfrm>
          <a:prstGeom prst="rect">
            <a:avLst/>
          </a:prstGeom>
          <a:ln>
            <a:noFill/>
          </a:ln>
        </p:spPr>
        <p:style>
          <a:lnRef idx="2">
            <a:schemeClr val="accent4"/>
          </a:lnRef>
          <a:fillRef idx="1">
            <a:schemeClr val="lt1"/>
          </a:fillRef>
          <a:effectRef idx="0">
            <a:schemeClr val="accent4"/>
          </a:effectRef>
          <a:fontRef idx="minor">
            <a:schemeClr val="dk1"/>
          </a:fontRef>
        </p:style>
        <p:txBody>
          <a:bodyPr wrap="square" lIns="91440" tIns="45720" rIns="91440" bIns="45720">
            <a:spAutoFit/>
          </a:bodyPr>
          <a:lstStyle/>
          <a:p>
            <a:pPr algn="ctr"/>
            <a:r>
              <a:rPr lang="en-AU" sz="5400" b="1" dirty="0" smtClean="0">
                <a:ln w="19050">
                  <a:solidFill>
                    <a:srgbClr val="343434"/>
                  </a:solidFill>
                  <a:prstDash val="solid"/>
                </a:ln>
                <a:solidFill>
                  <a:srgbClr val="9BC82F"/>
                </a:solidFill>
                <a:effectLst>
                  <a:outerShdw blurRad="50000" dist="50800" dir="7500000" algn="tl">
                    <a:srgbClr val="000000">
                      <a:shade val="5000"/>
                      <a:alpha val="35000"/>
                    </a:srgbClr>
                  </a:outerShdw>
                </a:effectLst>
              </a:rPr>
              <a:t>96% of Generation Y have joined a social network</a:t>
            </a:r>
            <a:endParaRPr lang="en-AU" sz="5400" b="1" dirty="0">
              <a:ln w="19050">
                <a:solidFill>
                  <a:srgbClr val="343434"/>
                </a:solidFill>
                <a:prstDash val="solid"/>
              </a:ln>
              <a:solidFill>
                <a:srgbClr val="9BC82F"/>
              </a:solidFill>
              <a:effectLst>
                <a:outerShdw blurRad="50000" dist="50800" dir="7500000" algn="tl">
                  <a:srgbClr val="000000">
                    <a:shade val="5000"/>
                    <a:alpha val="35000"/>
                  </a:srgbClr>
                </a:outerShdw>
              </a:effectLst>
            </a:endParaRPr>
          </a:p>
        </p:txBody>
      </p:sp>
      <p:sp>
        <p:nvSpPr>
          <p:cNvPr id="6" name="Rectangle 5"/>
          <p:cNvSpPr/>
          <p:nvPr/>
        </p:nvSpPr>
        <p:spPr>
          <a:xfrm>
            <a:off x="780563" y="1992850"/>
            <a:ext cx="7569141" cy="2585323"/>
          </a:xfrm>
          <a:prstGeom prst="rect">
            <a:avLst/>
          </a:prstGeom>
          <a:ln>
            <a:noFill/>
          </a:ln>
        </p:spPr>
        <p:style>
          <a:lnRef idx="2">
            <a:schemeClr val="accent4"/>
          </a:lnRef>
          <a:fillRef idx="1">
            <a:schemeClr val="lt1"/>
          </a:fillRef>
          <a:effectRef idx="0">
            <a:schemeClr val="accent4"/>
          </a:effectRef>
          <a:fontRef idx="minor">
            <a:schemeClr val="dk1"/>
          </a:fontRef>
        </p:style>
        <p:txBody>
          <a:bodyPr wrap="square" lIns="91440" tIns="45720" rIns="91440" bIns="45720">
            <a:spAutoFit/>
          </a:bodyPr>
          <a:lstStyle/>
          <a:p>
            <a:pPr algn="ctr"/>
            <a:r>
              <a:rPr lang="en-AU" sz="5400" b="1" dirty="0" smtClean="0">
                <a:ln w="19050">
                  <a:solidFill>
                    <a:srgbClr val="343434"/>
                  </a:solidFill>
                  <a:prstDash val="solid"/>
                </a:ln>
                <a:solidFill>
                  <a:srgbClr val="9BC82F"/>
                </a:solidFill>
                <a:effectLst>
                  <a:outerShdw blurRad="50000" dist="50800" dir="7500000" algn="tl">
                    <a:srgbClr val="000000">
                      <a:shade val="5000"/>
                      <a:alpha val="35000"/>
                    </a:srgbClr>
                  </a:outerShdw>
                </a:effectLst>
              </a:rPr>
              <a:t>If </a:t>
            </a:r>
            <a:r>
              <a:rPr lang="en-AU" sz="5400" b="1" dirty="0" err="1" smtClean="0">
                <a:ln w="19050">
                  <a:solidFill>
                    <a:srgbClr val="343434"/>
                  </a:solidFill>
                  <a:prstDash val="solid"/>
                </a:ln>
                <a:solidFill>
                  <a:srgbClr val="9BC82F"/>
                </a:solidFill>
                <a:effectLst>
                  <a:outerShdw blurRad="50000" dist="50800" dir="7500000" algn="tl">
                    <a:srgbClr val="000000">
                      <a:shade val="5000"/>
                      <a:alpha val="35000"/>
                    </a:srgbClr>
                  </a:outerShdw>
                </a:effectLst>
              </a:rPr>
              <a:t>Facebook</a:t>
            </a:r>
            <a:r>
              <a:rPr lang="en-AU" sz="5400" b="1" dirty="0" smtClean="0">
                <a:ln w="19050">
                  <a:solidFill>
                    <a:srgbClr val="343434"/>
                  </a:solidFill>
                  <a:prstDash val="solid"/>
                </a:ln>
                <a:solidFill>
                  <a:srgbClr val="9BC82F"/>
                </a:solidFill>
                <a:effectLst>
                  <a:outerShdw blurRad="50000" dist="50800" dir="7500000" algn="tl">
                    <a:srgbClr val="000000">
                      <a:shade val="5000"/>
                      <a:alpha val="35000"/>
                    </a:srgbClr>
                  </a:outerShdw>
                </a:effectLst>
              </a:rPr>
              <a:t> was a country it would be the world’s 4th largest</a:t>
            </a:r>
            <a:endParaRPr lang="en-AU" sz="5400" b="1" dirty="0">
              <a:ln w="19050">
                <a:solidFill>
                  <a:srgbClr val="343434"/>
                </a:solidFill>
                <a:prstDash val="solid"/>
              </a:ln>
              <a:solidFill>
                <a:srgbClr val="9BC82F"/>
              </a:solidFill>
              <a:effectLst>
                <a:outerShdw blurRad="50000" dist="50800" dir="7500000" algn="tl">
                  <a:srgbClr val="000000">
                    <a:shade val="5000"/>
                    <a:alpha val="35000"/>
                  </a:srgbClr>
                </a:outerShdw>
              </a:effectLst>
            </a:endParaRPr>
          </a:p>
        </p:txBody>
      </p:sp>
      <p:sp>
        <p:nvSpPr>
          <p:cNvPr id="7" name="Rectangle 6"/>
          <p:cNvSpPr/>
          <p:nvPr/>
        </p:nvSpPr>
        <p:spPr>
          <a:xfrm>
            <a:off x="457200" y="1455843"/>
            <a:ext cx="8371269" cy="1754326"/>
          </a:xfrm>
          <a:prstGeom prst="rect">
            <a:avLst/>
          </a:prstGeom>
          <a:ln>
            <a:noFill/>
          </a:ln>
        </p:spPr>
        <p:style>
          <a:lnRef idx="2">
            <a:schemeClr val="accent4"/>
          </a:lnRef>
          <a:fillRef idx="1">
            <a:schemeClr val="lt1"/>
          </a:fillRef>
          <a:effectRef idx="0">
            <a:schemeClr val="accent4"/>
          </a:effectRef>
          <a:fontRef idx="minor">
            <a:schemeClr val="dk1"/>
          </a:fontRef>
        </p:style>
        <p:txBody>
          <a:bodyPr wrap="square" lIns="91440" tIns="45720" rIns="91440" bIns="45720">
            <a:spAutoFit/>
          </a:bodyPr>
          <a:lstStyle/>
          <a:p>
            <a:pPr algn="ctr"/>
            <a:r>
              <a:rPr lang="en-AU" sz="5400" b="1" dirty="0" smtClean="0">
                <a:ln w="19050">
                  <a:solidFill>
                    <a:srgbClr val="343434"/>
                  </a:solidFill>
                  <a:prstDash val="solid"/>
                </a:ln>
                <a:solidFill>
                  <a:srgbClr val="9BC82F"/>
                </a:solidFill>
                <a:effectLst>
                  <a:outerShdw blurRad="50000" dist="50800" dir="7500000" algn="tl">
                    <a:srgbClr val="000000">
                      <a:shade val="5000"/>
                      <a:alpha val="35000"/>
                    </a:srgbClr>
                  </a:outerShdw>
                </a:effectLst>
              </a:rPr>
              <a:t>Newspaper circulation is down 7 million over 25 years</a:t>
            </a:r>
            <a:endParaRPr lang="en-AU" sz="5400" b="1" dirty="0">
              <a:ln w="19050">
                <a:solidFill>
                  <a:srgbClr val="343434"/>
                </a:solidFill>
                <a:prstDash val="solid"/>
              </a:ln>
              <a:solidFill>
                <a:srgbClr val="9BC82F"/>
              </a:solidFill>
              <a:effectLst>
                <a:outerShdw blurRad="50000" dist="50800" dir="7500000" algn="tl">
                  <a:srgbClr val="000000">
                    <a:shade val="5000"/>
                    <a:alpha val="35000"/>
                  </a:srgbClr>
                </a:outerShdw>
              </a:effectLst>
            </a:endParaRPr>
          </a:p>
        </p:txBody>
      </p:sp>
      <p:sp>
        <p:nvSpPr>
          <p:cNvPr id="8" name="Rectangle 7"/>
          <p:cNvSpPr/>
          <p:nvPr/>
        </p:nvSpPr>
        <p:spPr>
          <a:xfrm>
            <a:off x="553135" y="3210170"/>
            <a:ext cx="8133665" cy="2585323"/>
          </a:xfrm>
          <a:prstGeom prst="rect">
            <a:avLst/>
          </a:prstGeom>
          <a:ln>
            <a:noFill/>
          </a:ln>
        </p:spPr>
        <p:style>
          <a:lnRef idx="2">
            <a:schemeClr val="accent4"/>
          </a:lnRef>
          <a:fillRef idx="1">
            <a:schemeClr val="lt1"/>
          </a:fillRef>
          <a:effectRef idx="0">
            <a:schemeClr val="accent4"/>
          </a:effectRef>
          <a:fontRef idx="minor">
            <a:schemeClr val="dk1"/>
          </a:fontRef>
        </p:style>
        <p:txBody>
          <a:bodyPr wrap="square" lIns="91440" tIns="45720" rIns="91440" bIns="45720">
            <a:spAutoFit/>
          </a:bodyPr>
          <a:lstStyle/>
          <a:p>
            <a:pPr algn="ctr"/>
            <a:r>
              <a:rPr lang="en-AU" sz="5400" b="1" dirty="0" smtClean="0">
                <a:ln w="19050">
                  <a:solidFill>
                    <a:srgbClr val="343434"/>
                  </a:solidFill>
                  <a:prstDash val="solid"/>
                </a:ln>
                <a:solidFill>
                  <a:srgbClr val="9BC82F"/>
                </a:solidFill>
                <a:effectLst>
                  <a:outerShdw blurRad="50000" dist="50800" dir="7500000" algn="tl">
                    <a:srgbClr val="000000">
                      <a:shade val="5000"/>
                      <a:alpha val="35000"/>
                    </a:srgbClr>
                  </a:outerShdw>
                </a:effectLst>
              </a:rPr>
              <a:t>… but online newspaper readers are up 30 million in the last 5 years</a:t>
            </a:r>
            <a:endParaRPr lang="en-AU" sz="5400" b="1" dirty="0">
              <a:ln w="19050">
                <a:solidFill>
                  <a:srgbClr val="343434"/>
                </a:solidFill>
                <a:prstDash val="solid"/>
              </a:ln>
              <a:solidFill>
                <a:srgbClr val="9BC82F"/>
              </a:solidFill>
              <a:effectLst>
                <a:outerShdw blurRad="50000" dist="50800" dir="7500000" algn="tl">
                  <a:srgbClr val="000000">
                    <a:shade val="5000"/>
                    <a:alpha val="35000"/>
                  </a:srgbClr>
                </a:outerShdw>
              </a:effectLst>
            </a:endParaRPr>
          </a:p>
        </p:txBody>
      </p:sp>
      <p:sp>
        <p:nvSpPr>
          <p:cNvPr id="9" name="Rectangle 8"/>
          <p:cNvSpPr/>
          <p:nvPr/>
        </p:nvSpPr>
        <p:spPr>
          <a:xfrm>
            <a:off x="585332" y="2191373"/>
            <a:ext cx="8133665" cy="1754326"/>
          </a:xfrm>
          <a:prstGeom prst="rect">
            <a:avLst/>
          </a:prstGeom>
          <a:ln>
            <a:noFill/>
          </a:ln>
        </p:spPr>
        <p:style>
          <a:lnRef idx="2">
            <a:schemeClr val="accent4"/>
          </a:lnRef>
          <a:fillRef idx="1">
            <a:schemeClr val="lt1"/>
          </a:fillRef>
          <a:effectRef idx="0">
            <a:schemeClr val="accent4"/>
          </a:effectRef>
          <a:fontRef idx="minor">
            <a:schemeClr val="dk1"/>
          </a:fontRef>
        </p:style>
        <p:txBody>
          <a:bodyPr wrap="square" lIns="91440" tIns="45720" rIns="91440" bIns="45720">
            <a:spAutoFit/>
          </a:bodyPr>
          <a:lstStyle/>
          <a:p>
            <a:pPr algn="ctr"/>
            <a:r>
              <a:rPr lang="en-AU" sz="5400" b="1" dirty="0" err="1" smtClean="0">
                <a:ln w="19050">
                  <a:solidFill>
                    <a:srgbClr val="343434"/>
                  </a:solidFill>
                  <a:prstDash val="solid"/>
                </a:ln>
                <a:solidFill>
                  <a:srgbClr val="9BC82F"/>
                </a:solidFill>
                <a:effectLst>
                  <a:outerShdw blurRad="50000" dist="50800" dir="7500000" algn="tl">
                    <a:srgbClr val="000000">
                      <a:shade val="5000"/>
                      <a:alpha val="35000"/>
                    </a:srgbClr>
                  </a:outerShdw>
                </a:effectLst>
              </a:rPr>
              <a:t>YouTube</a:t>
            </a:r>
            <a:r>
              <a:rPr lang="en-AU" sz="5400" b="1" dirty="0" smtClean="0">
                <a:ln w="19050">
                  <a:solidFill>
                    <a:srgbClr val="343434"/>
                  </a:solidFill>
                  <a:prstDash val="solid"/>
                </a:ln>
                <a:solidFill>
                  <a:srgbClr val="9BC82F"/>
                </a:solidFill>
                <a:effectLst>
                  <a:outerShdw blurRad="50000" dist="50800" dir="7500000" algn="tl">
                    <a:srgbClr val="000000">
                      <a:shade val="5000"/>
                      <a:alpha val="35000"/>
                    </a:srgbClr>
                  </a:outerShdw>
                </a:effectLst>
              </a:rPr>
              <a:t> is the 2nd largest search engine in the world</a:t>
            </a:r>
            <a:endParaRPr lang="en-AU" sz="5400" b="1" dirty="0">
              <a:ln w="19050">
                <a:solidFill>
                  <a:srgbClr val="343434"/>
                </a:solidFill>
                <a:prstDash val="solid"/>
              </a:ln>
              <a:solidFill>
                <a:srgbClr val="9BC82F"/>
              </a:solidFill>
              <a:effectLst>
                <a:outerShdw blurRad="50000" dist="50800" dir="7500000" algn="tl">
                  <a:srgbClr val="000000">
                    <a:shade val="5000"/>
                    <a:alpha val="35000"/>
                  </a:srgbClr>
                </a:outerShdw>
              </a:effectLst>
            </a:endParaRPr>
          </a:p>
        </p:txBody>
      </p:sp>
      <p:sp>
        <p:nvSpPr>
          <p:cNvPr id="10" name="Rectangle 9"/>
          <p:cNvSpPr/>
          <p:nvPr/>
        </p:nvSpPr>
        <p:spPr>
          <a:xfrm>
            <a:off x="279361" y="3945699"/>
            <a:ext cx="8571545" cy="923330"/>
          </a:xfrm>
          <a:prstGeom prst="rect">
            <a:avLst/>
          </a:prstGeom>
          <a:ln>
            <a:noFill/>
          </a:ln>
        </p:spPr>
        <p:style>
          <a:lnRef idx="2">
            <a:schemeClr val="accent4"/>
          </a:lnRef>
          <a:fillRef idx="1">
            <a:schemeClr val="lt1"/>
          </a:fillRef>
          <a:effectRef idx="0">
            <a:schemeClr val="accent4"/>
          </a:effectRef>
          <a:fontRef idx="minor">
            <a:schemeClr val="dk1"/>
          </a:fontRef>
        </p:style>
        <p:txBody>
          <a:bodyPr wrap="square" lIns="91440" tIns="45720" rIns="91440" bIns="45720">
            <a:spAutoFit/>
          </a:bodyPr>
          <a:lstStyle/>
          <a:p>
            <a:pPr algn="ctr"/>
            <a:r>
              <a:rPr lang="en-AU" sz="5400" b="1" dirty="0" smtClean="0">
                <a:ln w="19050">
                  <a:solidFill>
                    <a:srgbClr val="343434"/>
                  </a:solidFill>
                  <a:prstDash val="solid"/>
                </a:ln>
                <a:solidFill>
                  <a:srgbClr val="9BC82F"/>
                </a:solidFill>
                <a:effectLst>
                  <a:outerShdw blurRad="50000" dist="50800" dir="7500000" algn="tl">
                    <a:srgbClr val="000000">
                      <a:shade val="5000"/>
                      <a:alpha val="35000"/>
                    </a:srgbClr>
                  </a:outerShdw>
                </a:effectLst>
              </a:rPr>
              <a:t>with over 100,000,000 videos</a:t>
            </a:r>
            <a:endParaRPr lang="en-AU" sz="5400" b="1" dirty="0">
              <a:ln w="19050">
                <a:solidFill>
                  <a:srgbClr val="343434"/>
                </a:solidFill>
                <a:prstDash val="solid"/>
              </a:ln>
              <a:solidFill>
                <a:srgbClr val="9BC82F"/>
              </a:solidFill>
              <a:effectLst>
                <a:outerShdw blurRad="50000" dist="50800" dir="7500000" algn="tl">
                  <a:srgbClr val="000000">
                    <a:shade val="5000"/>
                    <a:alpha val="35000"/>
                  </a:srgbClr>
                </a:outerShdw>
              </a:effectLst>
            </a:endParaRPr>
          </a:p>
        </p:txBody>
      </p:sp>
      <p:sp>
        <p:nvSpPr>
          <p:cNvPr id="11" name="TextBox 10"/>
          <p:cNvSpPr txBox="1"/>
          <p:nvPr/>
        </p:nvSpPr>
        <p:spPr>
          <a:xfrm>
            <a:off x="476519" y="5795493"/>
            <a:ext cx="8242478" cy="309092"/>
          </a:xfrm>
          <a:prstGeom prst="rect">
            <a:avLst/>
          </a:prstGeom>
          <a:noFill/>
        </p:spPr>
        <p:txBody>
          <a:bodyPr wrap="square" rtlCol="0">
            <a:spAutoFit/>
          </a:bodyPr>
          <a:lstStyle/>
          <a:p>
            <a:r>
              <a:rPr lang="en-AU" sz="1400" dirty="0" smtClean="0"/>
              <a:t>Source: </a:t>
            </a:r>
            <a:r>
              <a:rPr lang="en-AU" sz="1400" dirty="0" smtClean="0">
                <a:hlinkClick r:id="rId3"/>
              </a:rPr>
              <a:t>http://www.youtube.com/watch?v=sIFYPQjYhv8</a:t>
            </a:r>
            <a:r>
              <a:rPr lang="en-AU" sz="1400" dirty="0" smtClean="0"/>
              <a:t> and </a:t>
            </a:r>
            <a:r>
              <a:rPr lang="en-AU" sz="1400" dirty="0" smtClean="0">
                <a:hlinkClick r:id="rId4"/>
              </a:rPr>
              <a:t>http://www.youtube.com/watch?v=C2jDOkzrVew</a:t>
            </a:r>
            <a:r>
              <a:rPr lang="en-AU" sz="1400" dirty="0" smtClean="0"/>
              <a:t> </a:t>
            </a:r>
            <a:endParaRPr lang="en-AU" sz="1400" dirty="0"/>
          </a:p>
        </p:txBody>
      </p:sp>
      <p:sp>
        <p:nvSpPr>
          <p:cNvPr id="13" name="Rectangle 12"/>
          <p:cNvSpPr/>
          <p:nvPr/>
        </p:nvSpPr>
        <p:spPr>
          <a:xfrm>
            <a:off x="379074" y="2408349"/>
            <a:ext cx="8307726" cy="1754326"/>
          </a:xfrm>
          <a:prstGeom prst="rect">
            <a:avLst/>
          </a:prstGeom>
          <a:ln>
            <a:noFill/>
          </a:ln>
        </p:spPr>
        <p:style>
          <a:lnRef idx="2">
            <a:schemeClr val="accent4"/>
          </a:lnRef>
          <a:fillRef idx="1">
            <a:schemeClr val="lt1"/>
          </a:fillRef>
          <a:effectRef idx="0">
            <a:schemeClr val="accent4"/>
          </a:effectRef>
          <a:fontRef idx="minor">
            <a:schemeClr val="dk1"/>
          </a:fontRef>
        </p:style>
        <p:txBody>
          <a:bodyPr wrap="square" lIns="91440" tIns="45720" rIns="91440" bIns="45720">
            <a:spAutoFit/>
          </a:bodyPr>
          <a:lstStyle/>
          <a:p>
            <a:pPr algn="ctr"/>
            <a:r>
              <a:rPr lang="en-AU" sz="5400" b="1" dirty="0" smtClean="0">
                <a:ln w="19050">
                  <a:solidFill>
                    <a:srgbClr val="343434"/>
                  </a:solidFill>
                  <a:prstDash val="solid"/>
                </a:ln>
                <a:solidFill>
                  <a:srgbClr val="9BC82F"/>
                </a:solidFill>
                <a:effectLst>
                  <a:outerShdw blurRad="50000" dist="50800" dir="7500000" algn="tl">
                    <a:srgbClr val="000000">
                      <a:shade val="5000"/>
                      <a:alpha val="35000"/>
                    </a:srgbClr>
                  </a:outerShdw>
                </a:effectLst>
              </a:rPr>
              <a:t>So far this year there are over 30 million tweets a day</a:t>
            </a:r>
            <a:endParaRPr lang="en-AU" sz="5400" b="1" dirty="0">
              <a:ln w="19050">
                <a:solidFill>
                  <a:srgbClr val="343434"/>
                </a:solidFill>
                <a:prstDash val="solid"/>
              </a:ln>
              <a:solidFill>
                <a:srgbClr val="9BC82F"/>
              </a:solidFill>
              <a:effectLst>
                <a:outerShdw blurRad="50000" dist="50800" dir="7500000" algn="tl">
                  <a:srgbClr val="000000">
                    <a:shade val="5000"/>
                    <a:alpha val="35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2000"/>
                                        <p:tgtEl>
                                          <p:spTgt spid="11"/>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xit" presetSubtype="0" fill="hold" grpId="1" nodeType="clickEffect">
                                  <p:stCondLst>
                                    <p:cond delay="0"/>
                                  </p:stCondLst>
                                  <p:childTnLst>
                                    <p:animEffect transition="out" filter="fade">
                                      <p:cBhvr>
                                        <p:cTn id="14" dur="2000"/>
                                        <p:tgtEl>
                                          <p:spTgt spid="5"/>
                                        </p:tgtEl>
                                      </p:cBhvr>
                                    </p:animEffect>
                                    <p:set>
                                      <p:cBhvr>
                                        <p:cTn id="15" dur="1" fill="hold">
                                          <p:stCondLst>
                                            <p:cond delay="1999"/>
                                          </p:stCondLst>
                                        </p:cTn>
                                        <p:tgtEl>
                                          <p:spTgt spid="5"/>
                                        </p:tgtEl>
                                        <p:attrNameLst>
                                          <p:attrName>style.visibility</p:attrName>
                                        </p:attrNameLst>
                                      </p:cBhvr>
                                      <p:to>
                                        <p:strVal val="hidden"/>
                                      </p:to>
                                    </p:set>
                                  </p:childTnLst>
                                </p:cTn>
                              </p:par>
                              <p:par>
                                <p:cTn id="16" presetID="10" presetClass="entr" presetSubtype="0" fill="hold" grpId="0"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2000"/>
                                        <p:tgtEl>
                                          <p:spTgt spid="6"/>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xit" presetSubtype="0" fill="hold" grpId="1" nodeType="clickEffect">
                                  <p:stCondLst>
                                    <p:cond delay="0"/>
                                  </p:stCondLst>
                                  <p:childTnLst>
                                    <p:animEffect transition="out" filter="fade">
                                      <p:cBhvr>
                                        <p:cTn id="22" dur="2000"/>
                                        <p:tgtEl>
                                          <p:spTgt spid="6"/>
                                        </p:tgtEl>
                                      </p:cBhvr>
                                    </p:animEffect>
                                    <p:set>
                                      <p:cBhvr>
                                        <p:cTn id="23" dur="1" fill="hold">
                                          <p:stCondLst>
                                            <p:cond delay="1999"/>
                                          </p:stCondLst>
                                        </p:cTn>
                                        <p:tgtEl>
                                          <p:spTgt spid="6"/>
                                        </p:tgtEl>
                                        <p:attrNameLst>
                                          <p:attrName>style.visibility</p:attrName>
                                        </p:attrNameLst>
                                      </p:cBhvr>
                                      <p:to>
                                        <p:strVal val="hidden"/>
                                      </p:to>
                                    </p:set>
                                  </p:childTnLst>
                                </p:cTn>
                              </p:par>
                              <p:par>
                                <p:cTn id="24" presetID="10" presetClass="entr" presetSubtype="0" fill="hold" grpId="0" nodeType="with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2000"/>
                                        <p:tgtEl>
                                          <p:spTgt spid="7"/>
                                        </p:tgtEl>
                                      </p:cBhvr>
                                    </p:animEffect>
                                  </p:childTnLst>
                                </p:cTn>
                              </p:par>
                            </p:childTnLst>
                          </p:cTn>
                        </p:par>
                        <p:par>
                          <p:cTn id="27" fill="hold">
                            <p:stCondLst>
                              <p:cond delay="2000"/>
                            </p:stCondLst>
                            <p:childTnLst>
                              <p:par>
                                <p:cTn id="28" presetID="10" presetClass="entr" presetSubtype="0" fill="hold" grpId="0" nodeType="after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2000"/>
                                        <p:tgtEl>
                                          <p:spTgt spid="8"/>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xit" presetSubtype="0" fill="hold" grpId="1" nodeType="clickEffect">
                                  <p:stCondLst>
                                    <p:cond delay="0"/>
                                  </p:stCondLst>
                                  <p:childTnLst>
                                    <p:animEffect transition="out" filter="fade">
                                      <p:cBhvr>
                                        <p:cTn id="34" dur="2000"/>
                                        <p:tgtEl>
                                          <p:spTgt spid="7"/>
                                        </p:tgtEl>
                                      </p:cBhvr>
                                    </p:animEffect>
                                    <p:set>
                                      <p:cBhvr>
                                        <p:cTn id="35" dur="1" fill="hold">
                                          <p:stCondLst>
                                            <p:cond delay="1999"/>
                                          </p:stCondLst>
                                        </p:cTn>
                                        <p:tgtEl>
                                          <p:spTgt spid="7"/>
                                        </p:tgtEl>
                                        <p:attrNameLst>
                                          <p:attrName>style.visibility</p:attrName>
                                        </p:attrNameLst>
                                      </p:cBhvr>
                                      <p:to>
                                        <p:strVal val="hidden"/>
                                      </p:to>
                                    </p:set>
                                  </p:childTnLst>
                                </p:cTn>
                              </p:par>
                              <p:par>
                                <p:cTn id="36" presetID="10" presetClass="exit" presetSubtype="0" fill="hold" grpId="1" nodeType="withEffect">
                                  <p:stCondLst>
                                    <p:cond delay="0"/>
                                  </p:stCondLst>
                                  <p:childTnLst>
                                    <p:animEffect transition="out" filter="fade">
                                      <p:cBhvr>
                                        <p:cTn id="37" dur="2000"/>
                                        <p:tgtEl>
                                          <p:spTgt spid="8"/>
                                        </p:tgtEl>
                                      </p:cBhvr>
                                    </p:animEffect>
                                    <p:set>
                                      <p:cBhvr>
                                        <p:cTn id="38" dur="1" fill="hold">
                                          <p:stCondLst>
                                            <p:cond delay="1999"/>
                                          </p:stCondLst>
                                        </p:cTn>
                                        <p:tgtEl>
                                          <p:spTgt spid="8"/>
                                        </p:tgtEl>
                                        <p:attrNameLst>
                                          <p:attrName>style.visibility</p:attrName>
                                        </p:attrNameLst>
                                      </p:cBhvr>
                                      <p:to>
                                        <p:strVal val="hidden"/>
                                      </p:to>
                                    </p:set>
                                  </p:childTnLst>
                                </p:cTn>
                              </p:par>
                              <p:par>
                                <p:cTn id="39" presetID="10" presetClass="entr" presetSubtype="0" fill="hold" grpId="0" nodeType="with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fade">
                                      <p:cBhvr>
                                        <p:cTn id="41" dur="2000"/>
                                        <p:tgtEl>
                                          <p:spTgt spid="9"/>
                                        </p:tgtEl>
                                      </p:cBhvr>
                                    </p:animEffect>
                                  </p:childTnLst>
                                </p:cTn>
                              </p:par>
                            </p:childTnLst>
                          </p:cTn>
                        </p:par>
                        <p:par>
                          <p:cTn id="42" fill="hold">
                            <p:stCondLst>
                              <p:cond delay="2000"/>
                            </p:stCondLst>
                            <p:childTnLst>
                              <p:par>
                                <p:cTn id="43" presetID="10" presetClass="entr" presetSubtype="0" fill="hold" grpId="0" nodeType="afterEffect">
                                  <p:stCondLst>
                                    <p:cond delay="0"/>
                                  </p:stCondLst>
                                  <p:childTnLst>
                                    <p:set>
                                      <p:cBhvr>
                                        <p:cTn id="44" dur="1" fill="hold">
                                          <p:stCondLst>
                                            <p:cond delay="0"/>
                                          </p:stCondLst>
                                        </p:cTn>
                                        <p:tgtEl>
                                          <p:spTgt spid="10"/>
                                        </p:tgtEl>
                                        <p:attrNameLst>
                                          <p:attrName>style.visibility</p:attrName>
                                        </p:attrNameLst>
                                      </p:cBhvr>
                                      <p:to>
                                        <p:strVal val="visible"/>
                                      </p:to>
                                    </p:set>
                                    <p:animEffect transition="in" filter="fade">
                                      <p:cBhvr>
                                        <p:cTn id="45" dur="2000"/>
                                        <p:tgtEl>
                                          <p:spTgt spid="10"/>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xit" presetSubtype="0" fill="hold" grpId="1" nodeType="clickEffect">
                                  <p:stCondLst>
                                    <p:cond delay="0"/>
                                  </p:stCondLst>
                                  <p:childTnLst>
                                    <p:animEffect transition="out" filter="fade">
                                      <p:cBhvr>
                                        <p:cTn id="49" dur="2000"/>
                                        <p:tgtEl>
                                          <p:spTgt spid="9"/>
                                        </p:tgtEl>
                                      </p:cBhvr>
                                    </p:animEffect>
                                    <p:set>
                                      <p:cBhvr>
                                        <p:cTn id="50" dur="1" fill="hold">
                                          <p:stCondLst>
                                            <p:cond delay="1999"/>
                                          </p:stCondLst>
                                        </p:cTn>
                                        <p:tgtEl>
                                          <p:spTgt spid="9"/>
                                        </p:tgtEl>
                                        <p:attrNameLst>
                                          <p:attrName>style.visibility</p:attrName>
                                        </p:attrNameLst>
                                      </p:cBhvr>
                                      <p:to>
                                        <p:strVal val="hidden"/>
                                      </p:to>
                                    </p:set>
                                  </p:childTnLst>
                                </p:cTn>
                              </p:par>
                              <p:par>
                                <p:cTn id="51" presetID="10" presetClass="exit" presetSubtype="0" fill="hold" grpId="1" nodeType="withEffect">
                                  <p:stCondLst>
                                    <p:cond delay="0"/>
                                  </p:stCondLst>
                                  <p:childTnLst>
                                    <p:animEffect transition="out" filter="fade">
                                      <p:cBhvr>
                                        <p:cTn id="52" dur="2000"/>
                                        <p:tgtEl>
                                          <p:spTgt spid="10"/>
                                        </p:tgtEl>
                                      </p:cBhvr>
                                    </p:animEffect>
                                    <p:set>
                                      <p:cBhvr>
                                        <p:cTn id="53" dur="1" fill="hold">
                                          <p:stCondLst>
                                            <p:cond delay="1999"/>
                                          </p:stCondLst>
                                        </p:cTn>
                                        <p:tgtEl>
                                          <p:spTgt spid="10"/>
                                        </p:tgtEl>
                                        <p:attrNameLst>
                                          <p:attrName>style.visibility</p:attrName>
                                        </p:attrNameLst>
                                      </p:cBhvr>
                                      <p:to>
                                        <p:strVal val="hidden"/>
                                      </p:to>
                                    </p:set>
                                  </p:childTnLst>
                                </p:cTn>
                              </p:par>
                              <p:par>
                                <p:cTn id="54" presetID="10" presetClass="entr" presetSubtype="0" fill="hold" grpId="0" nodeType="withEffect">
                                  <p:stCondLst>
                                    <p:cond delay="0"/>
                                  </p:stCondLst>
                                  <p:childTnLst>
                                    <p:set>
                                      <p:cBhvr>
                                        <p:cTn id="55" dur="1" fill="hold">
                                          <p:stCondLst>
                                            <p:cond delay="0"/>
                                          </p:stCondLst>
                                        </p:cTn>
                                        <p:tgtEl>
                                          <p:spTgt spid="13"/>
                                        </p:tgtEl>
                                        <p:attrNameLst>
                                          <p:attrName>style.visibility</p:attrName>
                                        </p:attrNameLst>
                                      </p:cBhvr>
                                      <p:to>
                                        <p:strVal val="visible"/>
                                      </p:to>
                                    </p:set>
                                    <p:animEffect transition="in" filter="fade">
                                      <p:cBhvr>
                                        <p:cTn id="56"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bldP spid="9" grpId="1" animBg="1"/>
      <p:bldP spid="10" grpId="0" animBg="1"/>
      <p:bldP spid="10" grpId="1" animBg="1"/>
      <p:bldP spid="11" grpId="0"/>
      <p:bldP spid="1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50688"/>
            <a:ext cx="8229600" cy="649512"/>
          </a:xfrm>
        </p:spPr>
        <p:txBody>
          <a:bodyPr>
            <a:normAutofit fontScale="90000"/>
          </a:bodyPr>
          <a:lstStyle/>
          <a:p>
            <a:pPr algn="l"/>
            <a:r>
              <a:rPr lang="en-AU" b="1" dirty="0" smtClean="0"/>
              <a:t>Shaping behaviour in a digital world</a:t>
            </a:r>
            <a:endParaRPr lang="en-AU" dirty="0"/>
          </a:p>
        </p:txBody>
      </p:sp>
      <p:sp>
        <p:nvSpPr>
          <p:cNvPr id="3" name="Content Placeholder 2"/>
          <p:cNvSpPr>
            <a:spLocks noGrp="1"/>
          </p:cNvSpPr>
          <p:nvPr>
            <p:ph idx="1"/>
          </p:nvPr>
        </p:nvSpPr>
        <p:spPr>
          <a:xfrm>
            <a:off x="457200" y="1741714"/>
            <a:ext cx="8229600" cy="4316655"/>
          </a:xfrm>
        </p:spPr>
        <p:txBody>
          <a:bodyPr>
            <a:normAutofit/>
          </a:bodyPr>
          <a:lstStyle/>
          <a:p>
            <a:pPr marL="0" indent="0">
              <a:buNone/>
            </a:pPr>
            <a:r>
              <a:rPr lang="en-AU" sz="2400" dirty="0" smtClean="0"/>
              <a:t>As students spend significant time in both the real and virtual worlds, it is becoming important for schools to teach young people what it means to be a good digital citizen and to be safe and responsible users of the internet.</a:t>
            </a:r>
          </a:p>
          <a:p>
            <a:pPr marL="0" indent="0">
              <a:buNone/>
            </a:pPr>
            <a:endParaRPr lang="en-AU" sz="2400" dirty="0" smtClean="0"/>
          </a:p>
          <a:p>
            <a:pPr marL="0" indent="0">
              <a:buNone/>
            </a:pPr>
            <a:r>
              <a:rPr lang="en-AU" sz="2400" dirty="0" smtClean="0"/>
              <a:t>Social </a:t>
            </a:r>
            <a:r>
              <a:rPr lang="en-AU" sz="2400" dirty="0"/>
              <a:t>networking is an important part of young people’s development.</a:t>
            </a:r>
          </a:p>
          <a:p>
            <a:pPr marL="0" indent="0">
              <a:buNone/>
            </a:pPr>
            <a:endParaRPr lang="en-AU" sz="2400" dirty="0" smtClean="0"/>
          </a:p>
          <a:p>
            <a:pPr marL="0" indent="0">
              <a:buNone/>
            </a:pPr>
            <a:r>
              <a:rPr lang="en-AU" sz="2400" dirty="0" smtClean="0"/>
              <a:t>A range </a:t>
            </a:r>
            <a:r>
              <a:rPr lang="en-AU" sz="2400" dirty="0"/>
              <a:t>of resources </a:t>
            </a:r>
            <a:r>
              <a:rPr lang="en-AU" sz="2400" dirty="0" smtClean="0"/>
              <a:t>have been developed for schools to use when implementing digital citizenship programs.</a:t>
            </a:r>
            <a:endParaRPr lang="en-AU" sz="2400" dirty="0"/>
          </a:p>
          <a:p>
            <a:pPr marL="0" indent="0">
              <a:buNone/>
            </a:pPr>
            <a:endParaRPr lang="en-AU" sz="2400" dirty="0" smtClean="0"/>
          </a:p>
          <a:p>
            <a:pPr>
              <a:buNone/>
            </a:pPr>
            <a:endParaRPr lang="en-A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ChangeArrowheads="1"/>
          </p:cNvSpPr>
          <p:nvPr/>
        </p:nvSpPr>
        <p:spPr bwMode="auto">
          <a:xfrm>
            <a:off x="977030" y="1122362"/>
            <a:ext cx="6839211" cy="381000"/>
          </a:xfrm>
          <a:prstGeom prst="rect">
            <a:avLst/>
          </a:prstGeom>
          <a:gradFill rotWithShape="0">
            <a:gsLst>
              <a:gs pos="0">
                <a:srgbClr val="FFC000"/>
              </a:gs>
              <a:gs pos="100000">
                <a:srgbClr val="FFC000">
                  <a:gamma/>
                  <a:tint val="20000"/>
                  <a:invGamma/>
                </a:srgbClr>
              </a:gs>
            </a:gsLst>
            <a:path path="shape">
              <a:fillToRect l="50000" t="50000" r="50000" b="50000"/>
            </a:path>
          </a:gradFill>
          <a:ln w="9525">
            <a:miter lim="800000"/>
            <a:headEnd/>
            <a:tailEnd/>
          </a:ln>
          <a:effectLst/>
          <a:scene3d>
            <a:camera prst="legacyObliqueTopRight"/>
            <a:lightRig rig="legacyFlat3" dir="b"/>
          </a:scene3d>
          <a:sp3d extrusionH="430200" prstMaterial="legacyMatte">
            <a:bevelT w="13500" h="13500" prst="angle"/>
            <a:bevelB w="13500" h="13500" prst="angle"/>
            <a:extrusionClr>
              <a:srgbClr val="FFC000"/>
            </a:extrusionClr>
          </a:sp3d>
        </p:spPr>
        <p:txBody>
          <a:bodyPr vert="horz" wrap="square" lIns="91440" tIns="45720" rIns="91440" bIns="45720" numCol="1" anchor="t" anchorCtr="0" compatLnSpc="1">
            <a:prstTxWarp prst="textNoShape">
              <a:avLst/>
            </a:prstTxWarp>
            <a:flatTx/>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AU" sz="2000" b="1" i="0" u="none" strike="noStrike" cap="none" normalizeH="0" baseline="0" dirty="0" smtClean="0">
                <a:ln>
                  <a:noFill/>
                </a:ln>
                <a:solidFill>
                  <a:schemeClr val="tx1"/>
                </a:solidFill>
                <a:effectLst/>
                <a:latin typeface="Calibri" pitchFamily="34" charset="0"/>
              </a:rPr>
              <a:t>Domain 1:  DIGITAL CONDUCT</a:t>
            </a:r>
            <a:endParaRPr kumimoji="0" lang="en-US" sz="2000" b="0" i="0" u="none" strike="noStrike" cap="none" normalizeH="0" baseline="0" dirty="0" smtClean="0">
              <a:ln>
                <a:noFill/>
              </a:ln>
              <a:solidFill>
                <a:schemeClr val="tx1"/>
              </a:solidFill>
              <a:effectLst/>
              <a:latin typeface="Arial" pitchFamily="34" charset="0"/>
            </a:endParaRPr>
          </a:p>
        </p:txBody>
      </p:sp>
      <p:sp>
        <p:nvSpPr>
          <p:cNvPr id="16387" name="Rectangle 3"/>
          <p:cNvSpPr>
            <a:spLocks noChangeArrowheads="1"/>
          </p:cNvSpPr>
          <p:nvPr/>
        </p:nvSpPr>
        <p:spPr bwMode="auto">
          <a:xfrm>
            <a:off x="977030" y="1784350"/>
            <a:ext cx="6839211" cy="361950"/>
          </a:xfrm>
          <a:prstGeom prst="rect">
            <a:avLst/>
          </a:prstGeom>
          <a:gradFill rotWithShape="0">
            <a:gsLst>
              <a:gs pos="0">
                <a:srgbClr val="FF0000"/>
              </a:gs>
              <a:gs pos="100000">
                <a:srgbClr val="FF0000">
                  <a:gamma/>
                  <a:tint val="20000"/>
                  <a:invGamma/>
                </a:srgbClr>
              </a:gs>
            </a:gsLst>
            <a:path path="shape">
              <a:fillToRect l="50000" t="50000" r="50000" b="50000"/>
            </a:path>
          </a:gradFill>
          <a:ln w="9525">
            <a:miter lim="800000"/>
            <a:headEnd/>
            <a:tailEnd/>
          </a:ln>
          <a:effectLst/>
          <a:scene3d>
            <a:camera prst="legacyObliqueTopRight"/>
            <a:lightRig rig="legacyFlat3" dir="b"/>
          </a:scene3d>
          <a:sp3d extrusionH="430200" prstMaterial="legacyMatte">
            <a:bevelT w="13500" h="13500" prst="angle"/>
            <a:bevelB w="13500" h="13500" prst="angle"/>
            <a:extrusionClr>
              <a:srgbClr val="FF0000"/>
            </a:extrusionClr>
          </a:sp3d>
        </p:spPr>
        <p:txBody>
          <a:bodyPr vert="horz" wrap="square" lIns="91440" tIns="45720" rIns="91440" bIns="45720" numCol="1" anchor="t" anchorCtr="0" compatLnSpc="1">
            <a:prstTxWarp prst="textNoShape">
              <a:avLst/>
            </a:prstTxWarp>
            <a:flatTx/>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AU" sz="2000" b="1" i="0" u="none" strike="noStrike" cap="none" normalizeH="0" baseline="0" dirty="0" smtClean="0">
                <a:ln>
                  <a:noFill/>
                </a:ln>
                <a:solidFill>
                  <a:schemeClr val="tx1"/>
                </a:solidFill>
                <a:effectLst/>
                <a:latin typeface="Calibri" pitchFamily="34" charset="0"/>
              </a:rPr>
              <a:t>Domain 2: DIGITAL FOOTPRINT</a:t>
            </a:r>
            <a:endParaRPr kumimoji="0" lang="en-US" sz="2000" b="0" i="0" u="none" strike="noStrike" cap="none" normalizeH="0" baseline="0" dirty="0" smtClean="0">
              <a:ln>
                <a:noFill/>
              </a:ln>
              <a:solidFill>
                <a:schemeClr val="tx1"/>
              </a:solidFill>
              <a:effectLst/>
              <a:latin typeface="Arial" pitchFamily="34" charset="0"/>
            </a:endParaRPr>
          </a:p>
        </p:txBody>
      </p:sp>
      <p:sp>
        <p:nvSpPr>
          <p:cNvPr id="16388" name="Rectangle 4"/>
          <p:cNvSpPr>
            <a:spLocks noChangeArrowheads="1"/>
          </p:cNvSpPr>
          <p:nvPr/>
        </p:nvSpPr>
        <p:spPr bwMode="auto">
          <a:xfrm>
            <a:off x="977030" y="2503487"/>
            <a:ext cx="6839211" cy="381000"/>
          </a:xfrm>
          <a:prstGeom prst="rect">
            <a:avLst/>
          </a:prstGeom>
          <a:gradFill rotWithShape="0">
            <a:gsLst>
              <a:gs pos="0">
                <a:srgbClr val="92D050"/>
              </a:gs>
              <a:gs pos="100000">
                <a:srgbClr val="92D050">
                  <a:gamma/>
                  <a:tint val="20000"/>
                  <a:invGamma/>
                </a:srgbClr>
              </a:gs>
            </a:gsLst>
            <a:path path="shape">
              <a:fillToRect l="50000" t="50000" r="50000" b="50000"/>
            </a:path>
          </a:gradFill>
          <a:ln w="9525">
            <a:miter lim="800000"/>
            <a:headEnd/>
            <a:tailEnd/>
          </a:ln>
          <a:effectLst/>
          <a:scene3d>
            <a:camera prst="legacyObliqueTopRight"/>
            <a:lightRig rig="legacyFlat3" dir="b"/>
          </a:scene3d>
          <a:sp3d extrusionH="430200" prstMaterial="legacyMatte">
            <a:bevelT w="13500" h="13500" prst="angle"/>
            <a:bevelB w="13500" h="13500" prst="angle"/>
            <a:extrusionClr>
              <a:srgbClr val="92D050"/>
            </a:extrusionClr>
          </a:sp3d>
        </p:spPr>
        <p:txBody>
          <a:bodyPr vert="horz" wrap="square" lIns="91440" tIns="45720" rIns="91440" bIns="45720" numCol="1" anchor="t" anchorCtr="0" compatLnSpc="1">
            <a:prstTxWarp prst="textNoShape">
              <a:avLst/>
            </a:prstTxWarp>
            <a:flatTx/>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AU" sz="2000" b="1" i="0" u="none" strike="noStrike" cap="none" normalizeH="0" baseline="0" dirty="0" smtClean="0">
                <a:ln>
                  <a:noFill/>
                </a:ln>
                <a:solidFill>
                  <a:schemeClr val="tx1"/>
                </a:solidFill>
                <a:effectLst/>
                <a:latin typeface="Calibri" pitchFamily="34" charset="0"/>
              </a:rPr>
              <a:t>Domain 3: DIGITAL RELATIONSHIPS</a:t>
            </a:r>
            <a:endParaRPr kumimoji="0" lang="en-US" sz="2000" b="0" i="0" u="none" strike="noStrike" cap="none" normalizeH="0" baseline="0" dirty="0" smtClean="0">
              <a:ln>
                <a:noFill/>
              </a:ln>
              <a:solidFill>
                <a:schemeClr val="tx1"/>
              </a:solidFill>
              <a:effectLst/>
              <a:latin typeface="Arial" pitchFamily="34" charset="0"/>
            </a:endParaRPr>
          </a:p>
        </p:txBody>
      </p:sp>
      <p:sp>
        <p:nvSpPr>
          <p:cNvPr id="16389" name="Rectangle 5"/>
          <p:cNvSpPr>
            <a:spLocks noChangeArrowheads="1"/>
          </p:cNvSpPr>
          <p:nvPr/>
        </p:nvSpPr>
        <p:spPr bwMode="auto">
          <a:xfrm>
            <a:off x="977030" y="3932237"/>
            <a:ext cx="6839211" cy="381000"/>
          </a:xfrm>
          <a:prstGeom prst="rect">
            <a:avLst/>
          </a:prstGeom>
          <a:gradFill rotWithShape="0">
            <a:gsLst>
              <a:gs pos="0">
                <a:srgbClr val="548DD4"/>
              </a:gs>
              <a:gs pos="100000">
                <a:srgbClr val="548DD4">
                  <a:gamma/>
                  <a:tint val="20000"/>
                  <a:invGamma/>
                </a:srgbClr>
              </a:gs>
            </a:gsLst>
            <a:path path="shape">
              <a:fillToRect l="50000" t="50000" r="50000" b="50000"/>
            </a:path>
          </a:gradFill>
          <a:ln w="9525">
            <a:miter lim="800000"/>
            <a:headEnd/>
            <a:tailEnd/>
          </a:ln>
          <a:effectLst/>
          <a:scene3d>
            <a:camera prst="legacyObliqueTopRight"/>
            <a:lightRig rig="legacyFlat3" dir="b"/>
          </a:scene3d>
          <a:sp3d extrusionH="430200" prstMaterial="legacyMatte">
            <a:bevelT w="13500" h="13500" prst="angle"/>
            <a:bevelB w="13500" h="13500" prst="angle"/>
            <a:extrusionClr>
              <a:srgbClr val="548DD4"/>
            </a:extrusionClr>
          </a:sp3d>
        </p:spPr>
        <p:txBody>
          <a:bodyPr vert="horz" wrap="square" lIns="91440" tIns="45720" rIns="91440" bIns="45720" numCol="1" anchor="t" anchorCtr="0" compatLnSpc="1">
            <a:prstTxWarp prst="textNoShape">
              <a:avLst/>
            </a:prstTxWarp>
            <a:flatTx/>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AU" sz="2000" b="1" i="0" u="none" strike="noStrike" cap="none" normalizeH="0" baseline="0" dirty="0" smtClean="0">
                <a:ln>
                  <a:noFill/>
                </a:ln>
                <a:solidFill>
                  <a:schemeClr val="tx1"/>
                </a:solidFill>
                <a:effectLst/>
                <a:latin typeface="Calibri" pitchFamily="34" charset="0"/>
              </a:rPr>
              <a:t>Domain 5: DIGITAL LAW</a:t>
            </a:r>
            <a:endParaRPr kumimoji="0" lang="en-US" sz="2000" b="0" i="0" u="none" strike="noStrike" cap="none" normalizeH="0" baseline="0" dirty="0" smtClean="0">
              <a:ln>
                <a:noFill/>
              </a:ln>
              <a:solidFill>
                <a:schemeClr val="tx1"/>
              </a:solidFill>
              <a:effectLst/>
              <a:latin typeface="Arial" pitchFamily="34" charset="0"/>
            </a:endParaRPr>
          </a:p>
        </p:txBody>
      </p:sp>
      <p:sp>
        <p:nvSpPr>
          <p:cNvPr id="16390" name="Rectangle 6"/>
          <p:cNvSpPr>
            <a:spLocks noChangeArrowheads="1"/>
          </p:cNvSpPr>
          <p:nvPr/>
        </p:nvSpPr>
        <p:spPr bwMode="auto">
          <a:xfrm>
            <a:off x="977030" y="3281362"/>
            <a:ext cx="6839211" cy="352425"/>
          </a:xfrm>
          <a:prstGeom prst="rect">
            <a:avLst/>
          </a:prstGeom>
          <a:gradFill rotWithShape="0">
            <a:gsLst>
              <a:gs pos="0">
                <a:srgbClr val="00B050"/>
              </a:gs>
              <a:gs pos="100000">
                <a:srgbClr val="00B050">
                  <a:gamma/>
                  <a:tint val="20000"/>
                  <a:invGamma/>
                </a:srgbClr>
              </a:gs>
            </a:gsLst>
            <a:path path="shape">
              <a:fillToRect l="50000" t="50000" r="50000" b="50000"/>
            </a:path>
          </a:gradFill>
          <a:ln w="9525">
            <a:miter lim="800000"/>
            <a:headEnd/>
            <a:tailEnd/>
          </a:ln>
          <a:effectLst/>
          <a:scene3d>
            <a:camera prst="legacyObliqueTopRight"/>
            <a:lightRig rig="legacyFlat3" dir="b"/>
          </a:scene3d>
          <a:sp3d extrusionH="430200" prstMaterial="legacyMatte">
            <a:bevelT w="13500" h="13500" prst="angle"/>
            <a:bevelB w="13500" h="13500" prst="angle"/>
            <a:extrusionClr>
              <a:srgbClr val="00B050"/>
            </a:extrusionClr>
          </a:sp3d>
        </p:spPr>
        <p:txBody>
          <a:bodyPr vert="horz" wrap="square" lIns="91440" tIns="45720" rIns="91440" bIns="45720" numCol="1" anchor="t" anchorCtr="0" compatLnSpc="1">
            <a:prstTxWarp prst="textNoShape">
              <a:avLst/>
            </a:prstTxWarp>
            <a:flatTx/>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AU" sz="2000" b="1" i="0" u="none" strike="noStrike" cap="none" normalizeH="0" baseline="0" dirty="0" smtClean="0">
                <a:ln>
                  <a:noFill/>
                </a:ln>
                <a:solidFill>
                  <a:schemeClr val="tx1"/>
                </a:solidFill>
                <a:effectLst/>
                <a:latin typeface="Calibri" pitchFamily="34" charset="0"/>
              </a:rPr>
              <a:t>Domain 4: DIGITAL HEALTH AND WELLBEING</a:t>
            </a:r>
            <a:endParaRPr kumimoji="0" lang="en-US" sz="2000" b="0" i="0" u="none" strike="noStrike" cap="none" normalizeH="0" baseline="0" dirty="0" smtClean="0">
              <a:ln>
                <a:noFill/>
              </a:ln>
              <a:solidFill>
                <a:schemeClr val="tx1"/>
              </a:solidFill>
              <a:effectLst/>
              <a:latin typeface="Arial" pitchFamily="34" charset="0"/>
            </a:endParaRPr>
          </a:p>
        </p:txBody>
      </p:sp>
      <p:sp>
        <p:nvSpPr>
          <p:cNvPr id="16391" name="Rectangle 7"/>
          <p:cNvSpPr>
            <a:spLocks noChangeArrowheads="1"/>
          </p:cNvSpPr>
          <p:nvPr/>
        </p:nvSpPr>
        <p:spPr bwMode="auto">
          <a:xfrm>
            <a:off x="977029" y="4586287"/>
            <a:ext cx="6839211" cy="400050"/>
          </a:xfrm>
          <a:prstGeom prst="rect">
            <a:avLst/>
          </a:prstGeom>
          <a:gradFill rotWithShape="0">
            <a:gsLst>
              <a:gs pos="0">
                <a:srgbClr val="B2A1C7"/>
              </a:gs>
              <a:gs pos="100000">
                <a:srgbClr val="B2A1C7">
                  <a:gamma/>
                  <a:tint val="20000"/>
                  <a:invGamma/>
                </a:srgbClr>
              </a:gs>
            </a:gsLst>
            <a:path path="shape">
              <a:fillToRect l="50000" t="50000" r="50000" b="50000"/>
            </a:path>
          </a:gradFill>
          <a:ln w="9525">
            <a:miter lim="800000"/>
            <a:headEnd/>
            <a:tailEnd/>
          </a:ln>
          <a:effectLst/>
          <a:scene3d>
            <a:camera prst="legacyObliqueTopRight"/>
            <a:lightRig rig="legacyFlat3" dir="b"/>
          </a:scene3d>
          <a:sp3d extrusionH="430200" prstMaterial="legacyMatte">
            <a:bevelT w="13500" h="13500" prst="angle"/>
            <a:bevelB w="13500" h="13500" prst="angle"/>
            <a:extrusionClr>
              <a:srgbClr val="B2A1C7"/>
            </a:extrusionClr>
          </a:sp3d>
        </p:spPr>
        <p:txBody>
          <a:bodyPr vert="horz" wrap="square" lIns="91440" tIns="45720" rIns="91440" bIns="45720" numCol="1" anchor="t" anchorCtr="0" compatLnSpc="1">
            <a:prstTxWarp prst="textNoShape">
              <a:avLst/>
            </a:prstTxWarp>
            <a:flatTx/>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AU" sz="2000" b="1" i="0" u="none" strike="noStrike" cap="none" normalizeH="0" baseline="0" dirty="0" smtClean="0">
                <a:ln>
                  <a:noFill/>
                </a:ln>
                <a:solidFill>
                  <a:schemeClr val="tx1"/>
                </a:solidFill>
                <a:effectLst/>
                <a:latin typeface="Calibri" pitchFamily="34" charset="0"/>
              </a:rPr>
              <a:t>Domain 6: DIGITAL FINANCIAL LITERACY</a:t>
            </a:r>
            <a:endParaRPr kumimoji="0" lang="en-US" sz="2000" b="0" i="0" u="none" strike="noStrike" cap="none" normalizeH="0" baseline="0" dirty="0" smtClean="0">
              <a:ln>
                <a:noFill/>
              </a:ln>
              <a:solidFill>
                <a:schemeClr val="tx1"/>
              </a:solidFill>
              <a:effectLst/>
              <a:latin typeface="Arial" pitchFamily="34" charset="0"/>
            </a:endParaRPr>
          </a:p>
        </p:txBody>
      </p:sp>
      <p:sp>
        <p:nvSpPr>
          <p:cNvPr id="16392" name="AutoShape 8"/>
          <p:cNvSpPr>
            <a:spLocks noChangeArrowheads="1"/>
          </p:cNvSpPr>
          <p:nvPr/>
        </p:nvSpPr>
        <p:spPr bwMode="auto">
          <a:xfrm>
            <a:off x="7001528" y="713984"/>
            <a:ext cx="590550" cy="4446739"/>
          </a:xfrm>
          <a:prstGeom prst="cube">
            <a:avLst>
              <a:gd name="adj" fmla="val 25000"/>
            </a:avLst>
          </a:prstGeom>
          <a:gradFill rotWithShape="0">
            <a:gsLst>
              <a:gs pos="0">
                <a:srgbClr val="A1F0FB"/>
              </a:gs>
              <a:gs pos="100000">
                <a:srgbClr val="A1F0FB">
                  <a:gamma/>
                  <a:tint val="20000"/>
                  <a:invGamma/>
                </a:srgbClr>
              </a:gs>
            </a:gsLst>
            <a:path path="rect">
              <a:fillToRect l="50000" t="50000" r="50000" b="50000"/>
            </a:path>
          </a:gradFill>
          <a:ln w="9525">
            <a:solidFill>
              <a:srgbClr val="000000"/>
            </a:solidFill>
            <a:miter lim="800000"/>
            <a:headEnd/>
            <a:tailEnd/>
          </a:ln>
        </p:spPr>
        <p:txBody>
          <a:bodyPr vert="vert270"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AU" sz="2000" b="1" i="0" u="none" strike="noStrike" cap="none" spc="-30" normalizeH="0" dirty="0" smtClean="0">
                <a:ln>
                  <a:noFill/>
                </a:ln>
                <a:solidFill>
                  <a:srgbClr val="002060"/>
                </a:solidFill>
                <a:effectLst/>
                <a:latin typeface="Calibri" pitchFamily="34" charset="0"/>
              </a:rPr>
              <a:t>Cross</a:t>
            </a:r>
            <a:r>
              <a:rPr kumimoji="0" lang="en-AU" sz="2000" b="1" i="0" u="none" strike="noStrike" cap="none" spc="-30" normalizeH="0" baseline="0" dirty="0" smtClean="0">
                <a:ln>
                  <a:noFill/>
                </a:ln>
                <a:solidFill>
                  <a:srgbClr val="002060"/>
                </a:solidFill>
                <a:effectLst/>
                <a:latin typeface="Calibri" pitchFamily="34" charset="0"/>
              </a:rPr>
              <a:t> domain theme 2:  CYBERBULLYING</a:t>
            </a:r>
            <a:endParaRPr kumimoji="0" lang="en-US" sz="2000" b="0" i="0" u="none" strike="noStrike" cap="none" spc="-30" normalizeH="0" baseline="0" dirty="0" smtClean="0">
              <a:ln>
                <a:noFill/>
              </a:ln>
              <a:solidFill>
                <a:schemeClr val="tx1"/>
              </a:solidFill>
              <a:effectLst/>
              <a:latin typeface="Arial" pitchFamily="34" charset="0"/>
            </a:endParaRPr>
          </a:p>
        </p:txBody>
      </p:sp>
      <p:sp>
        <p:nvSpPr>
          <p:cNvPr id="16393" name="AutoShape 9"/>
          <p:cNvSpPr>
            <a:spLocks noChangeArrowheads="1"/>
          </p:cNvSpPr>
          <p:nvPr/>
        </p:nvSpPr>
        <p:spPr bwMode="auto">
          <a:xfrm>
            <a:off x="6164893" y="713984"/>
            <a:ext cx="590550" cy="4446739"/>
          </a:xfrm>
          <a:prstGeom prst="cube">
            <a:avLst>
              <a:gd name="adj" fmla="val 25000"/>
            </a:avLst>
          </a:prstGeom>
          <a:gradFill rotWithShape="0">
            <a:gsLst>
              <a:gs pos="0">
                <a:srgbClr val="F8E7DE"/>
              </a:gs>
              <a:gs pos="100000">
                <a:srgbClr val="F8E7DE">
                  <a:gamma/>
                  <a:tint val="20000"/>
                  <a:invGamma/>
                </a:srgbClr>
              </a:gs>
            </a:gsLst>
            <a:path path="rect">
              <a:fillToRect l="50000" t="50000" r="50000" b="50000"/>
            </a:path>
          </a:gradFill>
          <a:ln w="9525">
            <a:solidFill>
              <a:srgbClr val="000000"/>
            </a:solidFill>
            <a:miter lim="800000"/>
            <a:headEnd/>
            <a:tailEnd/>
          </a:ln>
        </p:spPr>
        <p:txBody>
          <a:bodyPr vert="vert270"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AU" sz="2000" b="1" i="0" u="none" strike="noStrike" cap="none" normalizeH="0" baseline="0" dirty="0" smtClean="0">
                <a:ln>
                  <a:noFill/>
                </a:ln>
                <a:solidFill>
                  <a:srgbClr val="002060"/>
                </a:solidFill>
                <a:effectLst/>
                <a:latin typeface="Calibri" pitchFamily="34" charset="0"/>
              </a:rPr>
              <a:t>Cross domain theme 1:  CYBERSAFETY</a:t>
            </a:r>
            <a:endParaRPr kumimoji="0" lang="en-US" sz="2000" b="1" i="0" u="none" strike="noStrike" cap="none" normalizeH="0" baseline="0" dirty="0" smtClean="0">
              <a:ln>
                <a:noFill/>
              </a:ln>
              <a:solidFill>
                <a:schemeClr val="tx1"/>
              </a:solidFill>
              <a:effectLst/>
              <a:latin typeface="Arial" pitchFamily="34" charset="0"/>
            </a:endParaRPr>
          </a:p>
        </p:txBody>
      </p:sp>
      <p:sp>
        <p:nvSpPr>
          <p:cNvPr id="10" name="Rectangle 9"/>
          <p:cNvSpPr/>
          <p:nvPr/>
        </p:nvSpPr>
        <p:spPr>
          <a:xfrm>
            <a:off x="344465" y="5000625"/>
            <a:ext cx="8448805" cy="461665"/>
          </a:xfrm>
          <a:prstGeom prst="rect">
            <a:avLst/>
          </a:prstGeom>
        </p:spPr>
        <p:txBody>
          <a:bodyPr wrap="square">
            <a:spAutoFit/>
          </a:bodyPr>
          <a:lstStyle/>
          <a:p>
            <a:r>
              <a:rPr lang="en-AU" sz="2400" dirty="0" smtClean="0"/>
              <a:t>Students will learn how to:</a:t>
            </a:r>
          </a:p>
        </p:txBody>
      </p:sp>
      <p:sp>
        <p:nvSpPr>
          <p:cNvPr id="11" name="Rectangle 10"/>
          <p:cNvSpPr/>
          <p:nvPr/>
        </p:nvSpPr>
        <p:spPr>
          <a:xfrm>
            <a:off x="344465" y="5311036"/>
            <a:ext cx="8448805" cy="830997"/>
          </a:xfrm>
          <a:prstGeom prst="rect">
            <a:avLst/>
          </a:prstGeom>
        </p:spPr>
        <p:txBody>
          <a:bodyPr wrap="square">
            <a:spAutoFit/>
          </a:bodyPr>
          <a:lstStyle/>
          <a:p>
            <a:pPr marL="493200" lvl="0" indent="-457200">
              <a:buFont typeface="+mj-lt"/>
              <a:buAutoNum type="arabicPeriod"/>
            </a:pPr>
            <a:r>
              <a:rPr lang="en-AU" sz="2400" dirty="0" smtClean="0"/>
              <a:t>behave appropriately and recognise inappropriate behaviour online</a:t>
            </a:r>
          </a:p>
        </p:txBody>
      </p:sp>
      <p:sp>
        <p:nvSpPr>
          <p:cNvPr id="12" name="Rectangle 11"/>
          <p:cNvSpPr/>
          <p:nvPr/>
        </p:nvSpPr>
        <p:spPr>
          <a:xfrm>
            <a:off x="344464" y="5311036"/>
            <a:ext cx="8448805" cy="830997"/>
          </a:xfrm>
          <a:prstGeom prst="rect">
            <a:avLst/>
          </a:prstGeom>
        </p:spPr>
        <p:txBody>
          <a:bodyPr wrap="square">
            <a:spAutoFit/>
          </a:bodyPr>
          <a:lstStyle/>
          <a:p>
            <a:pPr marL="493200" lvl="0" indent="-457200">
              <a:buFont typeface="+mj-lt"/>
              <a:buAutoNum type="arabicPeriod" startAt="2"/>
            </a:pPr>
            <a:r>
              <a:rPr lang="en-AU" sz="2400" dirty="0" smtClean="0">
                <a:solidFill>
                  <a:prstClr val="black"/>
                </a:solidFill>
              </a:rPr>
              <a:t>understand the trail that is left by digital activities when maintaining an online presence</a:t>
            </a:r>
          </a:p>
        </p:txBody>
      </p:sp>
      <p:sp>
        <p:nvSpPr>
          <p:cNvPr id="13" name="Rectangle 12"/>
          <p:cNvSpPr/>
          <p:nvPr/>
        </p:nvSpPr>
        <p:spPr>
          <a:xfrm>
            <a:off x="344464" y="5288340"/>
            <a:ext cx="8448805" cy="830997"/>
          </a:xfrm>
          <a:prstGeom prst="rect">
            <a:avLst/>
          </a:prstGeom>
        </p:spPr>
        <p:txBody>
          <a:bodyPr wrap="square">
            <a:spAutoFit/>
          </a:bodyPr>
          <a:lstStyle/>
          <a:p>
            <a:pPr marL="493200" lvl="0" indent="-457200">
              <a:buFont typeface="+mj-lt"/>
              <a:buAutoNum type="arabicPeriod" startAt="3"/>
            </a:pPr>
            <a:r>
              <a:rPr lang="en-AU" sz="2400" dirty="0" smtClean="0">
                <a:solidFill>
                  <a:prstClr val="black"/>
                </a:solidFill>
              </a:rPr>
              <a:t>stay safe in online relationships and recognise and report inappropriate and predatory behaviour</a:t>
            </a:r>
          </a:p>
        </p:txBody>
      </p:sp>
      <p:sp>
        <p:nvSpPr>
          <p:cNvPr id="14" name="Rectangle 13"/>
          <p:cNvSpPr/>
          <p:nvPr/>
        </p:nvSpPr>
        <p:spPr>
          <a:xfrm>
            <a:off x="344465" y="5311036"/>
            <a:ext cx="8448804" cy="830997"/>
          </a:xfrm>
          <a:prstGeom prst="rect">
            <a:avLst/>
          </a:prstGeom>
        </p:spPr>
        <p:txBody>
          <a:bodyPr wrap="square">
            <a:spAutoFit/>
          </a:bodyPr>
          <a:lstStyle/>
          <a:p>
            <a:pPr marL="493200" lvl="0" indent="-457200">
              <a:buFont typeface="+mj-lt"/>
              <a:buAutoNum type="arabicPeriod" startAt="4"/>
            </a:pPr>
            <a:r>
              <a:rPr lang="en-AU" sz="2400" dirty="0" smtClean="0">
                <a:solidFill>
                  <a:prstClr val="black"/>
                </a:solidFill>
              </a:rPr>
              <a:t>maintain a healthy and balanced lifestyle while using digital technologies</a:t>
            </a:r>
          </a:p>
        </p:txBody>
      </p:sp>
      <p:sp>
        <p:nvSpPr>
          <p:cNvPr id="15" name="Rectangle 14"/>
          <p:cNvSpPr/>
          <p:nvPr/>
        </p:nvSpPr>
        <p:spPr>
          <a:xfrm>
            <a:off x="344465" y="5311036"/>
            <a:ext cx="8448804" cy="830997"/>
          </a:xfrm>
          <a:prstGeom prst="rect">
            <a:avLst/>
          </a:prstGeom>
        </p:spPr>
        <p:txBody>
          <a:bodyPr wrap="square">
            <a:spAutoFit/>
          </a:bodyPr>
          <a:lstStyle/>
          <a:p>
            <a:pPr marL="493200" lvl="0" indent="-457200">
              <a:buFont typeface="+mj-lt"/>
              <a:buAutoNum type="arabicPeriod" startAt="5"/>
            </a:pPr>
            <a:r>
              <a:rPr lang="en-AU" sz="2400" dirty="0" smtClean="0">
                <a:solidFill>
                  <a:prstClr val="black"/>
                </a:solidFill>
              </a:rPr>
              <a:t>stay within the law while working and socialising online, including copyright</a:t>
            </a:r>
          </a:p>
        </p:txBody>
      </p:sp>
      <p:sp>
        <p:nvSpPr>
          <p:cNvPr id="16" name="Rectangle 15"/>
          <p:cNvSpPr/>
          <p:nvPr/>
        </p:nvSpPr>
        <p:spPr>
          <a:xfrm>
            <a:off x="344465" y="5311036"/>
            <a:ext cx="8448804" cy="830997"/>
          </a:xfrm>
          <a:prstGeom prst="rect">
            <a:avLst/>
          </a:prstGeom>
        </p:spPr>
        <p:txBody>
          <a:bodyPr wrap="square">
            <a:spAutoFit/>
          </a:bodyPr>
          <a:lstStyle/>
          <a:p>
            <a:pPr marL="493200" lvl="0" indent="-457200">
              <a:buFont typeface="+mj-lt"/>
              <a:buAutoNum type="arabicPeriod" startAt="6"/>
            </a:pPr>
            <a:r>
              <a:rPr lang="en-AU" sz="2400" dirty="0" smtClean="0">
                <a:solidFill>
                  <a:prstClr val="black"/>
                </a:solidFill>
              </a:rPr>
              <a:t>use digital technologies to safely and appropriately manage money and shop online.</a:t>
            </a:r>
            <a:endParaRPr lang="en-AU" sz="2400" dirty="0">
              <a:solidFill>
                <a:prstClr val="black"/>
              </a:solidFill>
            </a:endParaRPr>
          </a:p>
        </p:txBody>
      </p:sp>
      <p:sp>
        <p:nvSpPr>
          <p:cNvPr id="17" name="TextBox 16"/>
          <p:cNvSpPr txBox="1"/>
          <p:nvPr/>
        </p:nvSpPr>
        <p:spPr>
          <a:xfrm>
            <a:off x="977030" y="1857156"/>
            <a:ext cx="6776581" cy="646331"/>
          </a:xfrm>
          <a:prstGeom prst="rect">
            <a:avLst/>
          </a:prstGeom>
          <a:noFill/>
        </p:spPr>
        <p:txBody>
          <a:bodyPr wrap="square" rtlCol="0">
            <a:spAutoFit/>
          </a:bodyPr>
          <a:lstStyle/>
          <a:p>
            <a:r>
              <a:rPr lang="en-AU" sz="3600" b="1" dirty="0" smtClean="0"/>
              <a:t>The domains of digital citizenship</a:t>
            </a:r>
            <a:endParaRPr lang="en-AU" sz="3600" b="1" dirty="0"/>
          </a:p>
        </p:txBody>
      </p:sp>
      <p:sp>
        <p:nvSpPr>
          <p:cNvPr id="18" name="TextBox 17"/>
          <p:cNvSpPr txBox="1"/>
          <p:nvPr/>
        </p:nvSpPr>
        <p:spPr>
          <a:xfrm>
            <a:off x="801666" y="5311036"/>
            <a:ext cx="7828767" cy="830997"/>
          </a:xfrm>
          <a:prstGeom prst="rect">
            <a:avLst/>
          </a:prstGeom>
          <a:noFill/>
        </p:spPr>
        <p:txBody>
          <a:bodyPr wrap="square" rtlCol="0">
            <a:spAutoFit/>
          </a:bodyPr>
          <a:lstStyle/>
          <a:p>
            <a:r>
              <a:rPr lang="en-AU" sz="2400" dirty="0" smtClean="0"/>
              <a:t>stay safe and secure and be active in preventing bullying while online</a:t>
            </a:r>
            <a:endParaRPr lang="en-AU"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386"/>
                                        </p:tgtEl>
                                        <p:attrNameLst>
                                          <p:attrName>style.visibility</p:attrName>
                                        </p:attrNameLst>
                                      </p:cBhvr>
                                      <p:to>
                                        <p:strVal val="visible"/>
                                      </p:to>
                                    </p:set>
                                    <p:animEffect transition="in" filter="fade">
                                      <p:cBhvr>
                                        <p:cTn id="7" dur="2000"/>
                                        <p:tgtEl>
                                          <p:spTgt spid="1638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2000"/>
                                        <p:tgtEl>
                                          <p:spTgt spid="11"/>
                                        </p:tgtEl>
                                      </p:cBhvr>
                                    </p:animEffect>
                                  </p:childTnLst>
                                </p:cTn>
                              </p:par>
                              <p:par>
                                <p:cTn id="11" presetID="10" presetClass="exit" presetSubtype="0" fill="hold" grpId="0" nodeType="withEffect">
                                  <p:stCondLst>
                                    <p:cond delay="0"/>
                                  </p:stCondLst>
                                  <p:childTnLst>
                                    <p:animEffect transition="out" filter="fade">
                                      <p:cBhvr>
                                        <p:cTn id="12" dur="2000"/>
                                        <p:tgtEl>
                                          <p:spTgt spid="17"/>
                                        </p:tgtEl>
                                      </p:cBhvr>
                                    </p:animEffect>
                                    <p:set>
                                      <p:cBhvr>
                                        <p:cTn id="13" dur="1" fill="hold">
                                          <p:stCondLst>
                                            <p:cond delay="1999"/>
                                          </p:stCondLst>
                                        </p:cTn>
                                        <p:tgtEl>
                                          <p:spTgt spid="17"/>
                                        </p:tgtEl>
                                        <p:attrNameLst>
                                          <p:attrName>style.visibility</p:attrName>
                                        </p:attrNameLst>
                                      </p:cBhvr>
                                      <p:to>
                                        <p:strVal val="hidden"/>
                                      </p:to>
                                    </p:set>
                                  </p:childTnLst>
                                </p:cTn>
                              </p:par>
                              <p:par>
                                <p:cTn id="14" presetID="10" presetClass="entr" presetSubtype="0"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2000"/>
                                        <p:tgtEl>
                                          <p:spTgt spid="10"/>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xit" presetSubtype="0" fill="hold" grpId="1" nodeType="clickEffect">
                                  <p:stCondLst>
                                    <p:cond delay="0"/>
                                  </p:stCondLst>
                                  <p:childTnLst>
                                    <p:animEffect transition="out" filter="fade">
                                      <p:cBhvr>
                                        <p:cTn id="20" dur="2000"/>
                                        <p:tgtEl>
                                          <p:spTgt spid="11"/>
                                        </p:tgtEl>
                                      </p:cBhvr>
                                    </p:animEffect>
                                    <p:set>
                                      <p:cBhvr>
                                        <p:cTn id="21" dur="1" fill="hold">
                                          <p:stCondLst>
                                            <p:cond delay="1999"/>
                                          </p:stCondLst>
                                        </p:cTn>
                                        <p:tgtEl>
                                          <p:spTgt spid="11"/>
                                        </p:tgtEl>
                                        <p:attrNameLst>
                                          <p:attrName>style.visibility</p:attrName>
                                        </p:attrNameLst>
                                      </p:cBhvr>
                                      <p:to>
                                        <p:strVal val="hidden"/>
                                      </p:to>
                                    </p:set>
                                  </p:childTnLst>
                                </p:cTn>
                              </p:par>
                              <p:par>
                                <p:cTn id="22" presetID="10" presetClass="entr" presetSubtype="0" fill="hold" grpId="0" nodeType="withEffect">
                                  <p:stCondLst>
                                    <p:cond delay="0"/>
                                  </p:stCondLst>
                                  <p:childTnLst>
                                    <p:set>
                                      <p:cBhvr>
                                        <p:cTn id="23" dur="1" fill="hold">
                                          <p:stCondLst>
                                            <p:cond delay="0"/>
                                          </p:stCondLst>
                                        </p:cTn>
                                        <p:tgtEl>
                                          <p:spTgt spid="16387"/>
                                        </p:tgtEl>
                                        <p:attrNameLst>
                                          <p:attrName>style.visibility</p:attrName>
                                        </p:attrNameLst>
                                      </p:cBhvr>
                                      <p:to>
                                        <p:strVal val="visible"/>
                                      </p:to>
                                    </p:set>
                                    <p:animEffect transition="in" filter="fade">
                                      <p:cBhvr>
                                        <p:cTn id="24" dur="2000"/>
                                        <p:tgtEl>
                                          <p:spTgt spid="16387"/>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2000"/>
                                        <p:tgtEl>
                                          <p:spTgt spid="12"/>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grpId="1" nodeType="clickEffect">
                                  <p:stCondLst>
                                    <p:cond delay="0"/>
                                  </p:stCondLst>
                                  <p:childTnLst>
                                    <p:animEffect transition="out" filter="fade">
                                      <p:cBhvr>
                                        <p:cTn id="31" dur="2000"/>
                                        <p:tgtEl>
                                          <p:spTgt spid="12"/>
                                        </p:tgtEl>
                                      </p:cBhvr>
                                    </p:animEffect>
                                    <p:set>
                                      <p:cBhvr>
                                        <p:cTn id="32" dur="1" fill="hold">
                                          <p:stCondLst>
                                            <p:cond delay="1999"/>
                                          </p:stCondLst>
                                        </p:cTn>
                                        <p:tgtEl>
                                          <p:spTgt spid="12"/>
                                        </p:tgtEl>
                                        <p:attrNameLst>
                                          <p:attrName>style.visibility</p:attrName>
                                        </p:attrNameLst>
                                      </p:cBhvr>
                                      <p:to>
                                        <p:strVal val="hidden"/>
                                      </p:to>
                                    </p:set>
                                  </p:childTnLst>
                                </p:cTn>
                              </p:par>
                              <p:par>
                                <p:cTn id="33" presetID="10" presetClass="entr" presetSubtype="0" fill="hold" grpId="0" nodeType="withEffect">
                                  <p:stCondLst>
                                    <p:cond delay="0"/>
                                  </p:stCondLst>
                                  <p:childTnLst>
                                    <p:set>
                                      <p:cBhvr>
                                        <p:cTn id="34" dur="1" fill="hold">
                                          <p:stCondLst>
                                            <p:cond delay="0"/>
                                          </p:stCondLst>
                                        </p:cTn>
                                        <p:tgtEl>
                                          <p:spTgt spid="16388"/>
                                        </p:tgtEl>
                                        <p:attrNameLst>
                                          <p:attrName>style.visibility</p:attrName>
                                        </p:attrNameLst>
                                      </p:cBhvr>
                                      <p:to>
                                        <p:strVal val="visible"/>
                                      </p:to>
                                    </p:set>
                                    <p:animEffect transition="in" filter="fade">
                                      <p:cBhvr>
                                        <p:cTn id="35" dur="2000"/>
                                        <p:tgtEl>
                                          <p:spTgt spid="16388"/>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fade">
                                      <p:cBhvr>
                                        <p:cTn id="38" dur="2000"/>
                                        <p:tgtEl>
                                          <p:spTgt spid="13"/>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xit" presetSubtype="0" fill="hold" grpId="1" nodeType="clickEffect">
                                  <p:stCondLst>
                                    <p:cond delay="0"/>
                                  </p:stCondLst>
                                  <p:childTnLst>
                                    <p:animEffect transition="out" filter="fade">
                                      <p:cBhvr>
                                        <p:cTn id="42" dur="2000"/>
                                        <p:tgtEl>
                                          <p:spTgt spid="13"/>
                                        </p:tgtEl>
                                      </p:cBhvr>
                                    </p:animEffect>
                                    <p:set>
                                      <p:cBhvr>
                                        <p:cTn id="43" dur="1" fill="hold">
                                          <p:stCondLst>
                                            <p:cond delay="1999"/>
                                          </p:stCondLst>
                                        </p:cTn>
                                        <p:tgtEl>
                                          <p:spTgt spid="13"/>
                                        </p:tgtEl>
                                        <p:attrNameLst>
                                          <p:attrName>style.visibility</p:attrName>
                                        </p:attrNameLst>
                                      </p:cBhvr>
                                      <p:to>
                                        <p:strVal val="hidden"/>
                                      </p:to>
                                    </p:set>
                                  </p:childTnLst>
                                </p:cTn>
                              </p:par>
                              <p:par>
                                <p:cTn id="44" presetID="10" presetClass="entr" presetSubtype="0" fill="hold" grpId="0" nodeType="withEffect">
                                  <p:stCondLst>
                                    <p:cond delay="0"/>
                                  </p:stCondLst>
                                  <p:childTnLst>
                                    <p:set>
                                      <p:cBhvr>
                                        <p:cTn id="45" dur="1" fill="hold">
                                          <p:stCondLst>
                                            <p:cond delay="0"/>
                                          </p:stCondLst>
                                        </p:cTn>
                                        <p:tgtEl>
                                          <p:spTgt spid="16390"/>
                                        </p:tgtEl>
                                        <p:attrNameLst>
                                          <p:attrName>style.visibility</p:attrName>
                                        </p:attrNameLst>
                                      </p:cBhvr>
                                      <p:to>
                                        <p:strVal val="visible"/>
                                      </p:to>
                                    </p:set>
                                    <p:animEffect transition="in" filter="fade">
                                      <p:cBhvr>
                                        <p:cTn id="46" dur="2000"/>
                                        <p:tgtEl>
                                          <p:spTgt spid="16390"/>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4"/>
                                        </p:tgtEl>
                                        <p:attrNameLst>
                                          <p:attrName>style.visibility</p:attrName>
                                        </p:attrNameLst>
                                      </p:cBhvr>
                                      <p:to>
                                        <p:strVal val="visible"/>
                                      </p:to>
                                    </p:set>
                                    <p:animEffect transition="in" filter="fade">
                                      <p:cBhvr>
                                        <p:cTn id="49" dur="2000"/>
                                        <p:tgtEl>
                                          <p:spTgt spid="14"/>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1" nodeType="clickEffect">
                                  <p:stCondLst>
                                    <p:cond delay="0"/>
                                  </p:stCondLst>
                                  <p:childTnLst>
                                    <p:animEffect transition="out" filter="fade">
                                      <p:cBhvr>
                                        <p:cTn id="53" dur="2000"/>
                                        <p:tgtEl>
                                          <p:spTgt spid="14"/>
                                        </p:tgtEl>
                                      </p:cBhvr>
                                    </p:animEffect>
                                    <p:set>
                                      <p:cBhvr>
                                        <p:cTn id="54" dur="1" fill="hold">
                                          <p:stCondLst>
                                            <p:cond delay="1999"/>
                                          </p:stCondLst>
                                        </p:cTn>
                                        <p:tgtEl>
                                          <p:spTgt spid="14"/>
                                        </p:tgtEl>
                                        <p:attrNameLst>
                                          <p:attrName>style.visibility</p:attrName>
                                        </p:attrNameLst>
                                      </p:cBhvr>
                                      <p:to>
                                        <p:strVal val="hidden"/>
                                      </p:to>
                                    </p:set>
                                  </p:childTnLst>
                                </p:cTn>
                              </p:par>
                              <p:par>
                                <p:cTn id="55" presetID="10" presetClass="entr" presetSubtype="0" fill="hold" grpId="0" nodeType="withEffect">
                                  <p:stCondLst>
                                    <p:cond delay="0"/>
                                  </p:stCondLst>
                                  <p:childTnLst>
                                    <p:set>
                                      <p:cBhvr>
                                        <p:cTn id="56" dur="1" fill="hold">
                                          <p:stCondLst>
                                            <p:cond delay="0"/>
                                          </p:stCondLst>
                                        </p:cTn>
                                        <p:tgtEl>
                                          <p:spTgt spid="16389"/>
                                        </p:tgtEl>
                                        <p:attrNameLst>
                                          <p:attrName>style.visibility</p:attrName>
                                        </p:attrNameLst>
                                      </p:cBhvr>
                                      <p:to>
                                        <p:strVal val="visible"/>
                                      </p:to>
                                    </p:set>
                                    <p:animEffect transition="in" filter="fade">
                                      <p:cBhvr>
                                        <p:cTn id="57" dur="2000"/>
                                        <p:tgtEl>
                                          <p:spTgt spid="16389"/>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15"/>
                                        </p:tgtEl>
                                        <p:attrNameLst>
                                          <p:attrName>style.visibility</p:attrName>
                                        </p:attrNameLst>
                                      </p:cBhvr>
                                      <p:to>
                                        <p:strVal val="visible"/>
                                      </p:to>
                                    </p:set>
                                    <p:animEffect transition="in" filter="fade">
                                      <p:cBhvr>
                                        <p:cTn id="60" dur="2000"/>
                                        <p:tgtEl>
                                          <p:spTgt spid="15"/>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xit" presetSubtype="0" fill="hold" grpId="1" nodeType="clickEffect">
                                  <p:stCondLst>
                                    <p:cond delay="0"/>
                                  </p:stCondLst>
                                  <p:childTnLst>
                                    <p:animEffect transition="out" filter="fade">
                                      <p:cBhvr>
                                        <p:cTn id="64" dur="2000"/>
                                        <p:tgtEl>
                                          <p:spTgt spid="15"/>
                                        </p:tgtEl>
                                      </p:cBhvr>
                                    </p:animEffect>
                                    <p:set>
                                      <p:cBhvr>
                                        <p:cTn id="65" dur="1" fill="hold">
                                          <p:stCondLst>
                                            <p:cond delay="1999"/>
                                          </p:stCondLst>
                                        </p:cTn>
                                        <p:tgtEl>
                                          <p:spTgt spid="15"/>
                                        </p:tgtEl>
                                        <p:attrNameLst>
                                          <p:attrName>style.visibility</p:attrName>
                                        </p:attrNameLst>
                                      </p:cBhvr>
                                      <p:to>
                                        <p:strVal val="hidden"/>
                                      </p:to>
                                    </p:set>
                                  </p:childTnLst>
                                </p:cTn>
                              </p:par>
                              <p:par>
                                <p:cTn id="66" presetID="10" presetClass="entr" presetSubtype="0" fill="hold" grpId="0" nodeType="withEffect">
                                  <p:stCondLst>
                                    <p:cond delay="0"/>
                                  </p:stCondLst>
                                  <p:childTnLst>
                                    <p:set>
                                      <p:cBhvr>
                                        <p:cTn id="67" dur="1" fill="hold">
                                          <p:stCondLst>
                                            <p:cond delay="0"/>
                                          </p:stCondLst>
                                        </p:cTn>
                                        <p:tgtEl>
                                          <p:spTgt spid="16391"/>
                                        </p:tgtEl>
                                        <p:attrNameLst>
                                          <p:attrName>style.visibility</p:attrName>
                                        </p:attrNameLst>
                                      </p:cBhvr>
                                      <p:to>
                                        <p:strVal val="visible"/>
                                      </p:to>
                                    </p:set>
                                    <p:animEffect transition="in" filter="fade">
                                      <p:cBhvr>
                                        <p:cTn id="68" dur="2000"/>
                                        <p:tgtEl>
                                          <p:spTgt spid="16391"/>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16"/>
                                        </p:tgtEl>
                                        <p:attrNameLst>
                                          <p:attrName>style.visibility</p:attrName>
                                        </p:attrNameLst>
                                      </p:cBhvr>
                                      <p:to>
                                        <p:strVal val="visible"/>
                                      </p:to>
                                    </p:set>
                                    <p:animEffect transition="in" filter="fade">
                                      <p:cBhvr>
                                        <p:cTn id="71" dur="2000"/>
                                        <p:tgtEl>
                                          <p:spTgt spid="16"/>
                                        </p:tgtEl>
                                      </p:cBhvr>
                                    </p:animEffect>
                                  </p:childTnLst>
                                </p:cTn>
                              </p:par>
                            </p:childTnLst>
                          </p:cTn>
                        </p:par>
                      </p:childTnLst>
                    </p:cTn>
                  </p:par>
                  <p:par>
                    <p:cTn id="72" fill="hold">
                      <p:stCondLst>
                        <p:cond delay="indefinite"/>
                      </p:stCondLst>
                      <p:childTnLst>
                        <p:par>
                          <p:cTn id="73" fill="hold">
                            <p:stCondLst>
                              <p:cond delay="0"/>
                            </p:stCondLst>
                            <p:childTnLst>
                              <p:par>
                                <p:cTn id="74" presetID="10" presetClass="exit" presetSubtype="0" fill="hold" grpId="1" nodeType="clickEffect">
                                  <p:stCondLst>
                                    <p:cond delay="0"/>
                                  </p:stCondLst>
                                  <p:childTnLst>
                                    <p:animEffect transition="out" filter="fade">
                                      <p:cBhvr>
                                        <p:cTn id="75" dur="2000"/>
                                        <p:tgtEl>
                                          <p:spTgt spid="16"/>
                                        </p:tgtEl>
                                      </p:cBhvr>
                                    </p:animEffect>
                                    <p:set>
                                      <p:cBhvr>
                                        <p:cTn id="76" dur="1" fill="hold">
                                          <p:stCondLst>
                                            <p:cond delay="1999"/>
                                          </p:stCondLst>
                                        </p:cTn>
                                        <p:tgtEl>
                                          <p:spTgt spid="16"/>
                                        </p:tgtEl>
                                        <p:attrNameLst>
                                          <p:attrName>style.visibility</p:attrName>
                                        </p:attrNameLst>
                                      </p:cBhvr>
                                      <p:to>
                                        <p:strVal val="hidden"/>
                                      </p:to>
                                    </p:set>
                                  </p:childTnLst>
                                </p:cTn>
                              </p:par>
                              <p:par>
                                <p:cTn id="77" presetID="10" presetClass="entr" presetSubtype="0" fill="hold" grpId="0" nodeType="withEffect">
                                  <p:stCondLst>
                                    <p:cond delay="0"/>
                                  </p:stCondLst>
                                  <p:childTnLst>
                                    <p:set>
                                      <p:cBhvr>
                                        <p:cTn id="78" dur="1" fill="hold">
                                          <p:stCondLst>
                                            <p:cond delay="0"/>
                                          </p:stCondLst>
                                        </p:cTn>
                                        <p:tgtEl>
                                          <p:spTgt spid="16393"/>
                                        </p:tgtEl>
                                        <p:attrNameLst>
                                          <p:attrName>style.visibility</p:attrName>
                                        </p:attrNameLst>
                                      </p:cBhvr>
                                      <p:to>
                                        <p:strVal val="visible"/>
                                      </p:to>
                                    </p:set>
                                    <p:animEffect transition="in" filter="fade">
                                      <p:cBhvr>
                                        <p:cTn id="79" dur="2000"/>
                                        <p:tgtEl>
                                          <p:spTgt spid="16393"/>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6392"/>
                                        </p:tgtEl>
                                        <p:attrNameLst>
                                          <p:attrName>style.visibility</p:attrName>
                                        </p:attrNameLst>
                                      </p:cBhvr>
                                      <p:to>
                                        <p:strVal val="visible"/>
                                      </p:to>
                                    </p:set>
                                    <p:animEffect transition="in" filter="fade">
                                      <p:cBhvr>
                                        <p:cTn id="82" dur="2000"/>
                                        <p:tgtEl>
                                          <p:spTgt spid="16392"/>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18"/>
                                        </p:tgtEl>
                                        <p:attrNameLst>
                                          <p:attrName>style.visibility</p:attrName>
                                        </p:attrNameLst>
                                      </p:cBhvr>
                                      <p:to>
                                        <p:strVal val="visible"/>
                                      </p:to>
                                    </p:set>
                                    <p:animEffect transition="in" filter="fade">
                                      <p:cBhvr>
                                        <p:cTn id="85" dur="2000"/>
                                        <p:tgtEl>
                                          <p:spTgt spid="18"/>
                                        </p:tgtEl>
                                      </p:cBhvr>
                                    </p:animEffect>
                                  </p:childTnLst>
                                </p:cTn>
                              </p:par>
                            </p:childTnLst>
                          </p:cTn>
                        </p:par>
                      </p:childTnLst>
                    </p:cTn>
                  </p:par>
                  <p:par>
                    <p:cTn id="86" fill="hold">
                      <p:stCondLst>
                        <p:cond delay="indefinite"/>
                      </p:stCondLst>
                      <p:childTnLst>
                        <p:par>
                          <p:cTn id="87" fill="hold">
                            <p:stCondLst>
                              <p:cond delay="0"/>
                            </p:stCondLst>
                            <p:childTnLst>
                              <p:par>
                                <p:cTn id="88" presetID="10" presetClass="exit" presetSubtype="0" fill="hold" grpId="1" nodeType="clickEffect">
                                  <p:stCondLst>
                                    <p:cond delay="0"/>
                                  </p:stCondLst>
                                  <p:childTnLst>
                                    <p:animEffect transition="out" filter="fade">
                                      <p:cBhvr>
                                        <p:cTn id="89" dur="2000"/>
                                        <p:tgtEl>
                                          <p:spTgt spid="18"/>
                                        </p:tgtEl>
                                      </p:cBhvr>
                                    </p:animEffect>
                                    <p:set>
                                      <p:cBhvr>
                                        <p:cTn id="90" dur="1" fill="hold">
                                          <p:stCondLst>
                                            <p:cond delay="1999"/>
                                          </p:stCondLst>
                                        </p:cTn>
                                        <p:tgtEl>
                                          <p:spTgt spid="18"/>
                                        </p:tgtEl>
                                        <p:attrNameLst>
                                          <p:attrName>style.visibility</p:attrName>
                                        </p:attrNameLst>
                                      </p:cBhvr>
                                      <p:to>
                                        <p:strVal val="hidden"/>
                                      </p:to>
                                    </p:set>
                                  </p:childTnLst>
                                </p:cTn>
                              </p:par>
                              <p:par>
                                <p:cTn id="91" presetID="10" presetClass="exit" presetSubtype="0" fill="hold" grpId="1" nodeType="withEffect">
                                  <p:stCondLst>
                                    <p:cond delay="0"/>
                                  </p:stCondLst>
                                  <p:childTnLst>
                                    <p:animEffect transition="out" filter="fade">
                                      <p:cBhvr>
                                        <p:cTn id="92" dur="2000"/>
                                        <p:tgtEl>
                                          <p:spTgt spid="10"/>
                                        </p:tgtEl>
                                      </p:cBhvr>
                                    </p:animEffect>
                                    <p:set>
                                      <p:cBhvr>
                                        <p:cTn id="93" dur="1" fill="hold">
                                          <p:stCondLst>
                                            <p:cond delay="1999"/>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animBg="1"/>
      <p:bldP spid="16387" grpId="0" animBg="1"/>
      <p:bldP spid="16388" grpId="0" animBg="1"/>
      <p:bldP spid="16389" grpId="0" animBg="1"/>
      <p:bldP spid="16390" grpId="0" animBg="1"/>
      <p:bldP spid="16391" grpId="0" animBg="1"/>
      <p:bldP spid="16392" grpId="0" animBg="1"/>
      <p:bldP spid="16393" grpId="0" animBg="1"/>
      <p:bldP spid="10" grpId="0"/>
      <p:bldP spid="10" grpId="1"/>
      <p:bldP spid="11" grpId="0"/>
      <p:bldP spid="11" grpId="1"/>
      <p:bldP spid="12" grpId="0"/>
      <p:bldP spid="12" grpId="1"/>
      <p:bldP spid="13" grpId="0"/>
      <p:bldP spid="13" grpId="1"/>
      <p:bldP spid="14" grpId="0"/>
      <p:bldP spid="14" grpId="1"/>
      <p:bldP spid="15" grpId="0"/>
      <p:bldP spid="15" grpId="1"/>
      <p:bldP spid="16" grpId="0"/>
      <p:bldP spid="16" grpId="1"/>
      <p:bldP spid="17" grpId="0"/>
      <p:bldP spid="18" grpId="0"/>
      <p:bldP spid="18" grpId="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AU" b="1" dirty="0" smtClean="0"/>
              <a:t>The website</a:t>
            </a:r>
            <a:endParaRPr lang="en-AU" dirty="0"/>
          </a:p>
        </p:txBody>
      </p:sp>
      <p:pic>
        <p:nvPicPr>
          <p:cNvPr id="2050" name="Picture 2">
            <a:hlinkClick r:id="rId3"/>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0787" t="14192" r="11332" b="28728"/>
          <a:stretch/>
        </p:blipFill>
        <p:spPr bwMode="auto">
          <a:xfrm>
            <a:off x="1293962" y="1700808"/>
            <a:ext cx="6734422" cy="357855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200" y="876300"/>
            <a:ext cx="8229600" cy="649512"/>
          </a:xfrm>
        </p:spPr>
        <p:txBody>
          <a:bodyPr>
            <a:noAutofit/>
          </a:bodyPr>
          <a:lstStyle/>
          <a:p>
            <a:pPr algn="l"/>
            <a:r>
              <a:rPr lang="en-AU" sz="4000" b="1" dirty="0" smtClean="0"/>
              <a:t>For primary students</a:t>
            </a:r>
            <a:endParaRPr lang="en-AU" sz="4000" dirty="0"/>
          </a:p>
        </p:txBody>
      </p:sp>
      <p:sp>
        <p:nvSpPr>
          <p:cNvPr id="4" name="Text Placeholder 3"/>
          <p:cNvSpPr>
            <a:spLocks noGrp="1"/>
          </p:cNvSpPr>
          <p:nvPr>
            <p:ph type="body" sz="half" idx="2"/>
          </p:nvPr>
        </p:nvSpPr>
        <p:spPr>
          <a:xfrm>
            <a:off x="391885" y="5181600"/>
            <a:ext cx="8349343" cy="858610"/>
          </a:xfrm>
        </p:spPr>
        <p:txBody>
          <a:bodyPr>
            <a:noAutofit/>
          </a:bodyPr>
          <a:lstStyle/>
          <a:p>
            <a:r>
              <a:rPr lang="en-AU" sz="2400" dirty="0" smtClean="0"/>
              <a:t>A series of eleven lessons relating to digital citizenship for students from Early Stage 1 through to Stage 2.</a:t>
            </a:r>
          </a:p>
        </p:txBody>
      </p:sp>
      <p:pic>
        <p:nvPicPr>
          <p:cNvPr id="4098" name="Picture 2" descr="V:\2011_004_LDQ.DCS.10_Digital_Citizenship_\Production\graphics\DER_2011\graphics\prim.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60225" y="812052"/>
            <a:ext cx="631855" cy="838945"/>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2444" t="16391" r="3889" b="4371"/>
          <a:stretch/>
        </p:blipFill>
        <p:spPr bwMode="auto">
          <a:xfrm>
            <a:off x="1989342" y="1650996"/>
            <a:ext cx="4787696" cy="324485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66182498"/>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quot;/&gt;&lt;property id=&quot;20307&quot; value=&quot;256&quot;/&gt;&lt;/object&gt;&lt;object type=&quot;3&quot; unique_id=&quot;10071&quot;&gt;&lt;property id=&quot;20148&quot; value=&quot;5&quot;/&gt;&lt;property id=&quot;20300&quot; value=&quot;Slide 2&quot;/&gt;&lt;property id=&quot;20307&quot; value=&quot;257&quot;/&gt;&lt;/object&gt;&lt;object type=&quot;3&quot; unique_id=&quot;10072&quot;&gt;&lt;property id=&quot;20148&quot; value=&quot;5&quot;/&gt;&lt;property id=&quot;20300&quot; value=&quot;Slide 3 - &amp;quot;Have you ever used the internet to comment on things you’ve seen or read, research, share information, communicate &quot;/&gt;&lt;property id=&quot;20307&quot; value=&quot;258&quot;/&gt;&lt;/object&gt;&lt;object type=&quot;3&quot; unique_id=&quot;10073&quot;&gt;&lt;property id=&quot;20148&quot; value=&quot;5&quot;/&gt;&lt;property id=&quot;20300&quot; value=&quot;Slide 4 - &amp;quot;What is digital citizenship?&amp;quot;&quot;/&gt;&lt;property id=&quot;20307&quot; value=&quot;259&quot;/&gt;&lt;/object&gt;&lt;object type=&quot;3&quot; unique_id=&quot;10074&quot;&gt;&lt;property id=&quot;20148&quot; value=&quot;5&quot;/&gt;&lt;property id=&quot;20300&quot; value=&quot;Slide 5 - &amp;quot;Why does it matter?&amp;quot;&quot;/&gt;&lt;property id=&quot;20307&quot; value=&quot;260&quot;/&gt;&lt;/object&gt;&lt;object type=&quot;3&quot; unique_id=&quot;10075&quot;&gt;&lt;property id=&quot;20148&quot; value=&quot;5&quot;/&gt;&lt;property id=&quot;20300&quot; value=&quot;Slide 6 - &amp;quot;Shaping behaviour in a digital world&amp;quot;&quot;/&gt;&lt;property id=&quot;20307&quot; value=&quot;261&quot;/&gt;&lt;/object&gt;&lt;object type=&quot;3&quot; unique_id=&quot;10077&quot;&gt;&lt;property id=&quot;20148&quot; value=&quot;5&quot;/&gt;&lt;property id=&quot;20300&quot; value=&quot;Slide 7&quot;/&gt;&lt;property id=&quot;20307&quot; value=&quot;263&quot;/&gt;&lt;/object&gt;&lt;object type=&quot;3&quot; unique_id=&quot;10078&quot;&gt;&lt;property id=&quot;20148&quot; value=&quot;5&quot;/&gt;&lt;property id=&quot;20300&quot; value=&quot;Slide 8 - &amp;quot;The website&amp;quot;&quot;/&gt;&lt;property id=&quot;20307&quot; value=&quot;264&quot;/&gt;&lt;/object&gt;&lt;object type=&quot;3&quot; unique_id=&quot;10079&quot;&gt;&lt;property id=&quot;20148&quot; value=&quot;5&quot;/&gt;&lt;property id=&quot;20300&quot; value=&quot;Slide 10 - &amp;quot;For secondary students&amp;quot;&quot;/&gt;&lt;property id=&quot;20307&quot; value=&quot;265&quot;/&gt;&lt;/object&gt;&lt;object type=&quot;3&quot; unique_id=&quot;10080&quot;&gt;&lt;property id=&quot;20148&quot; value=&quot;5&quot;/&gt;&lt;property id=&quot;20300&quot; value=&quot;Slide 11&quot;/&gt;&lt;property id=&quot;20307&quot; value=&quot;266&quot;/&gt;&lt;/object&gt;&lt;object type=&quot;3&quot; unique_id=&quot;10081&quot;&gt;&lt;property id=&quot;20148&quot; value=&quot;5&quot;/&gt;&lt;property id=&quot;20300&quot; value=&quot;Slide 12 - &amp;quot;Videos&amp;quot;&quot;/&gt;&lt;property id=&quot;20307&quot; value=&quot;267&quot;/&gt;&lt;/object&gt;&lt;object type=&quot;3&quot; unique_id=&quot;10082&quot;&gt;&lt;property id=&quot;20148&quot; value=&quot;5&quot;/&gt;&lt;property id=&quot;20300&quot; value=&quot;Slide 15&quot;/&gt;&lt;property id=&quot;20307&quot; value=&quot;268&quot;/&gt;&lt;/object&gt;&lt;object type=&quot;3&quot; unique_id=&quot;10083&quot;&gt;&lt;property id=&quot;20148&quot; value=&quot;5&quot;/&gt;&lt;property id=&quot;20300&quot; value=&quot;Slide 13 - &amp;quot;For parents&amp;quot;&quot;/&gt;&lt;property id=&quot;20307&quot; value=&quot;269&quot;/&gt;&lt;/object&gt;&lt;object type=&quot;3&quot; unique_id=&quot;10084&quot;&gt;&lt;property id=&quot;20148&quot; value=&quot;5&quot;/&gt;&lt;property id=&quot;20300&quot; value=&quot;Slide 14 - &amp;quot;For teachers&amp;quot;&quot;/&gt;&lt;property id=&quot;20307&quot; value=&quot;270&quot;/&gt;&lt;/object&gt;&lt;object type=&quot;3&quot; unique_id=&quot;10085&quot;&gt;&lt;property id=&quot;20148&quot; value=&quot;5&quot;/&gt;&lt;property id=&quot;20300&quot; value=&quot;Slide 16 - &amp;quot;Insert information about&amp;#x0D;&amp;#x0A;your school’s program here&amp;quot;&quot;/&gt;&lt;property id=&quot;20307&quot; value=&quot;271&quot;/&gt;&lt;/object&gt;&lt;object type=&quot;3&quot; unique_id=&quot;10106&quot;&gt;&lt;property id=&quot;20148&quot; value=&quot;5&quot;/&gt;&lt;property id=&quot;20300&quot; value=&quot;Slide 9 - &amp;quot;For primary students&amp;quot;&quot;/&gt;&lt;property id=&quot;20307&quot; value=&quot;273&quot;/&gt;&lt;/object&gt;&lt;/object&gt;&lt;/object&gt;&lt;/database&gt;"/>
  <p:tag name="SECTOMILLISECCONVERTED" val="1"/>
</p:tagLst>
</file>

<file path=ppt/theme/theme1.xml><?xml version="1.0" encoding="utf-8"?>
<a:theme xmlns:a="http://schemas.openxmlformats.org/drawingml/2006/main" name="DER_tem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596</TotalTime>
  <Words>1829</Words>
  <Application>Microsoft Office PowerPoint</Application>
  <PresentationFormat>On-screen Show (4:3)</PresentationFormat>
  <Paragraphs>170</Paragraphs>
  <Slides>16</Slides>
  <Notes>16</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DER_temp</vt:lpstr>
      <vt:lpstr>PowerPoint Presentation</vt:lpstr>
      <vt:lpstr>PowerPoint Presentation</vt:lpstr>
      <vt:lpstr>Have you ever used the internet to comment on things you’ve seen or read, research, share information, communicate with friends, play games or go shopping?  If you answered YES to any of these then you are a digital citizen.</vt:lpstr>
      <vt:lpstr>What is digital citizenship?</vt:lpstr>
      <vt:lpstr>Why does it matter?</vt:lpstr>
      <vt:lpstr>Shaping behaviour in a digital world</vt:lpstr>
      <vt:lpstr>PowerPoint Presentation</vt:lpstr>
      <vt:lpstr>The website</vt:lpstr>
      <vt:lpstr>For primary students</vt:lpstr>
      <vt:lpstr>For secondary students</vt:lpstr>
      <vt:lpstr>PowerPoint Presentation</vt:lpstr>
      <vt:lpstr>Videos</vt:lpstr>
      <vt:lpstr>For parents</vt:lpstr>
      <vt:lpstr>For teachers</vt:lpstr>
      <vt:lpstr>PowerPoint Presentation</vt:lpstr>
      <vt:lpstr>Insert information about your school’s program here</vt:lpstr>
    </vt:vector>
  </TitlesOfParts>
  <Company>DET NSW</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CLI</dc:creator>
  <cp:lastModifiedBy>Authorised DET User</cp:lastModifiedBy>
  <cp:revision>75</cp:revision>
  <cp:lastPrinted>2011-11-13T22:42:14Z</cp:lastPrinted>
  <dcterms:created xsi:type="dcterms:W3CDTF">2010-08-19T00:56:35Z</dcterms:created>
  <dcterms:modified xsi:type="dcterms:W3CDTF">2011-12-01T21:51:17Z</dcterms:modified>
</cp:coreProperties>
</file>